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420" r:id="rId2"/>
    <p:sldId id="488" r:id="rId3"/>
    <p:sldId id="418" r:id="rId4"/>
    <p:sldId id="421" r:id="rId5"/>
    <p:sldId id="422" r:id="rId6"/>
    <p:sldId id="437" r:id="rId7"/>
    <p:sldId id="456" r:id="rId8"/>
    <p:sldId id="457" r:id="rId9"/>
    <p:sldId id="462" r:id="rId10"/>
    <p:sldId id="463" r:id="rId11"/>
    <p:sldId id="458" r:id="rId12"/>
    <p:sldId id="459" r:id="rId13"/>
    <p:sldId id="460" r:id="rId14"/>
    <p:sldId id="464" r:id="rId15"/>
    <p:sldId id="465" r:id="rId16"/>
    <p:sldId id="466" r:id="rId17"/>
    <p:sldId id="467" r:id="rId18"/>
    <p:sldId id="468" r:id="rId19"/>
    <p:sldId id="469" r:id="rId20"/>
    <p:sldId id="438" r:id="rId21"/>
    <p:sldId id="470" r:id="rId22"/>
    <p:sldId id="486" r:id="rId23"/>
    <p:sldId id="487" r:id="rId24"/>
    <p:sldId id="474" r:id="rId25"/>
    <p:sldId id="475" r:id="rId26"/>
    <p:sldId id="476" r:id="rId27"/>
    <p:sldId id="477" r:id="rId28"/>
    <p:sldId id="439" r:id="rId29"/>
    <p:sldId id="478" r:id="rId30"/>
    <p:sldId id="479" r:id="rId31"/>
    <p:sldId id="480" r:id="rId32"/>
    <p:sldId id="481" r:id="rId33"/>
    <p:sldId id="482" r:id="rId34"/>
    <p:sldId id="483" r:id="rId35"/>
    <p:sldId id="484" r:id="rId36"/>
    <p:sldId id="485" r:id="rId37"/>
    <p:sldId id="455" r:id="rId3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FF"/>
    <a:srgbClr val="3399FF"/>
    <a:srgbClr val="9933FF"/>
    <a:srgbClr val="006666"/>
    <a:srgbClr val="66FF66"/>
    <a:srgbClr val="990000"/>
    <a:srgbClr val="CC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2" autoAdjust="0"/>
    <p:restoredTop sz="94660"/>
  </p:normalViewPr>
  <p:slideViewPr>
    <p:cSldViewPr>
      <p:cViewPr varScale="1">
        <p:scale>
          <a:sx n="85" d="100"/>
          <a:sy n="85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98"/>
    </p:cViewPr>
  </p:sorterViewPr>
  <p:notesViewPr>
    <p:cSldViewPr>
      <p:cViewPr varScale="1">
        <p:scale>
          <a:sx n="54" d="100"/>
          <a:sy n="54" d="100"/>
        </p:scale>
        <p:origin x="-262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F91B7E7-57C8-4CB5-8C56-5DEA7EA1B64F}" type="datetimeFigureOut">
              <a:rPr lang="zh-CN" altLang="en-US"/>
              <a:pPr>
                <a:defRPr/>
              </a:pPr>
              <a:t>2016-12-22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8FC074D-B738-4E0D-B968-7EFCEEDBFA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C074D-B738-4E0D-B968-7EFCEEDBFA83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模板-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模板-0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 userDrawn="1"/>
        </p:nvSpPr>
        <p:spPr>
          <a:xfrm>
            <a:off x="8748713" y="6608763"/>
            <a:ext cx="395287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ACA6469-7E9E-49F7-B92D-4F088F4C1437}" type="slidenum">
              <a:rPr lang="zh-CN" altLang="en-US" sz="1200" b="1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 sz="1200" b="1" dirty="0">
              <a:solidFill>
                <a:schemeClr val="accent3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模板-0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ppt模板-0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628800"/>
            <a:ext cx="9144000" cy="266429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涟水县远程教育站点管理员</a:t>
            </a: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操作培训</a:t>
            </a:r>
            <a:endParaRPr lang="zh-CN" altLang="en-US" sz="5400" b="1" dirty="0">
              <a:solidFill>
                <a:srgbClr val="FFFF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" name="TextBox 14"/>
          <p:cNvSpPr txBox="1">
            <a:spLocks noChangeArrowheads="1"/>
          </p:cNvSpPr>
          <p:nvPr/>
        </p:nvSpPr>
        <p:spPr bwMode="auto">
          <a:xfrm>
            <a:off x="0" y="4293096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32000" rIns="432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  <a:cs typeface="+mj-cs"/>
              </a:rPr>
              <a:t>王  刚    涟水移动</a:t>
            </a:r>
            <a:endParaRPr lang="en-US" altLang="zh-CN" sz="3200" b="1" dirty="0" smtClean="0">
              <a:solidFill>
                <a:srgbClr val="FFFF00"/>
              </a:solidFill>
              <a:latin typeface="华文细黑" pitchFamily="2" charset="-122"/>
              <a:ea typeface="华文细黑" pitchFamily="2" charset="-122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smtClean="0">
                <a:solidFill>
                  <a:srgbClr val="FFFF00"/>
                </a:solidFill>
                <a:latin typeface="楷体" pitchFamily="49" charset="-122"/>
                <a:ea typeface="楷体" pitchFamily="49" charset="-122"/>
                <a:cs typeface="+mj-cs"/>
              </a:rPr>
              <a:t>2016</a:t>
            </a:r>
            <a:r>
              <a:rPr lang="zh-CN" altLang="en-US" sz="3200" b="1" dirty="0" smtClean="0">
                <a:solidFill>
                  <a:srgbClr val="FFFF00"/>
                </a:solidFill>
                <a:latin typeface="楷体" pitchFamily="49" charset="-122"/>
                <a:ea typeface="楷体" pitchFamily="49" charset="-122"/>
                <a:cs typeface="+mj-cs"/>
              </a:rPr>
              <a:t>年</a:t>
            </a:r>
            <a:r>
              <a:rPr lang="en-US" altLang="zh-CN" sz="3200" b="1" dirty="0" smtClean="0">
                <a:solidFill>
                  <a:srgbClr val="FFFF00"/>
                </a:solidFill>
                <a:latin typeface="楷体" pitchFamily="49" charset="-122"/>
                <a:ea typeface="楷体" pitchFamily="49" charset="-122"/>
                <a:cs typeface="+mj-cs"/>
              </a:rPr>
              <a:t>12</a:t>
            </a:r>
            <a:r>
              <a:rPr lang="zh-CN" altLang="en-US" sz="3200" b="1" dirty="0" smtClean="0">
                <a:solidFill>
                  <a:srgbClr val="FFFF00"/>
                </a:solidFill>
                <a:latin typeface="楷体" pitchFamily="49" charset="-122"/>
                <a:ea typeface="楷体" pitchFamily="49" charset="-122"/>
                <a:cs typeface="+mj-cs"/>
              </a:rPr>
              <a:t>月</a:t>
            </a:r>
            <a:r>
              <a:rPr lang="en-US" altLang="zh-CN" sz="3200" b="1" dirty="0" smtClean="0">
                <a:solidFill>
                  <a:srgbClr val="FFFF00"/>
                </a:solidFill>
                <a:latin typeface="楷体" pitchFamily="49" charset="-122"/>
                <a:ea typeface="楷体" pitchFamily="49" charset="-122"/>
                <a:cs typeface="+mj-cs"/>
              </a:rPr>
              <a:t>23</a:t>
            </a:r>
            <a:r>
              <a:rPr lang="zh-CN" altLang="en-US" sz="3200" b="1" dirty="0" smtClean="0">
                <a:solidFill>
                  <a:srgbClr val="FFFF00"/>
                </a:solidFill>
                <a:latin typeface="楷体" pitchFamily="49" charset="-122"/>
                <a:ea typeface="楷体" pitchFamily="49" charset="-122"/>
                <a:cs typeface="+mj-cs"/>
              </a:rPr>
              <a:t>日</a:t>
            </a:r>
            <a:endParaRPr lang="zh-CN" altLang="en-US" sz="3200" b="1" dirty="0">
              <a:solidFill>
                <a:srgbClr val="FFFF00"/>
              </a:solidFill>
              <a:latin typeface="楷体" pitchFamily="49" charset="-122"/>
              <a:ea typeface="楷体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504" y="125760"/>
            <a:ext cx="8424936" cy="494928"/>
          </a:xfrm>
          <a:prstGeom prst="rect">
            <a:avLst/>
          </a:prstGeom>
        </p:spPr>
        <p:txBody>
          <a:bodyPr rtlCol="0"/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路由器的设置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323528" y="908720"/>
            <a:ext cx="8496944" cy="35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设置无线网名称及无线网密码，用于无线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WIFI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连接。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38916" name="Picture 4" descr="http://cm.wanggangs.cn/content/uploadfile/201601/10fb14525766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303669" cy="5112568"/>
          </a:xfrm>
          <a:prstGeom prst="rect">
            <a:avLst/>
          </a:prstGeom>
          <a:noFill/>
        </p:spPr>
      </p:pic>
      <p:grpSp>
        <p:nvGrpSpPr>
          <p:cNvPr id="6" name="组合 5"/>
          <p:cNvGrpSpPr/>
          <p:nvPr/>
        </p:nvGrpSpPr>
        <p:grpSpPr>
          <a:xfrm>
            <a:off x="5724128" y="72008"/>
            <a:ext cx="2833734" cy="541767"/>
            <a:chOff x="5465482" y="72008"/>
            <a:chExt cx="2833734" cy="541767"/>
          </a:xfrm>
        </p:grpSpPr>
        <p:sp>
          <p:nvSpPr>
            <p:cNvPr id="7" name="TextBox 6"/>
            <p:cNvSpPr txBox="1"/>
            <p:nvPr/>
          </p:nvSpPr>
          <p:spPr>
            <a:xfrm>
              <a:off x="6355000" y="167499"/>
              <a:ext cx="194421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FFFF00"/>
                  </a:solidFill>
                  <a:latin typeface="+mj-ea"/>
                  <a:ea typeface="+mj-ea"/>
                </a:rPr>
                <a:t>王 刚</a:t>
              </a:r>
              <a:endParaRPr lang="en-US" altLang="zh-CN" sz="1200" b="1" dirty="0" smtClean="0">
                <a:solidFill>
                  <a:srgbClr val="FFFF00"/>
                </a:solidFill>
                <a:latin typeface="+mj-ea"/>
                <a:ea typeface="+mj-ea"/>
              </a:endParaRPr>
            </a:p>
            <a:p>
              <a:r>
                <a:rPr lang="en-US" altLang="zh-CN" sz="1100" b="1" dirty="0" smtClean="0">
                  <a:solidFill>
                    <a:srgbClr val="FFFF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cm.wanggangs.cn</a:t>
              </a:r>
              <a:endParaRPr lang="zh-CN" altLang="en-US" sz="1100" b="1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pic>
          <p:nvPicPr>
            <p:cNvPr id="8" name="Picture 2" descr="C:\Documents and Settings\WGCMCC\桌面\phon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65482" y="72008"/>
              <a:ext cx="906718" cy="5083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504" y="125760"/>
            <a:ext cx="8424936" cy="494928"/>
          </a:xfrm>
          <a:prstGeom prst="rect">
            <a:avLst/>
          </a:prstGeom>
        </p:spPr>
        <p:txBody>
          <a:bodyPr rtlCol="0"/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路由器的设置</a:t>
            </a:r>
          </a:p>
        </p:txBody>
      </p:sp>
      <p:sp>
        <p:nvSpPr>
          <p:cNvPr id="3" name="TextBox 21"/>
          <p:cNvSpPr txBox="1">
            <a:spLocks noChangeArrowheads="1"/>
          </p:cNvSpPr>
          <p:nvPr/>
        </p:nvSpPr>
        <p:spPr bwMode="auto">
          <a:xfrm>
            <a:off x="1043608" y="3789040"/>
            <a:ext cx="6912768" cy="68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如果不是新买未设置过的路由器，可以长按“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RESET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键”，待所有指示灯同时亮起后松开按钮，此后按上面的步骤进行设置；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TextBox 21"/>
          <p:cNvSpPr txBox="1">
            <a:spLocks noChangeArrowheads="1"/>
          </p:cNvSpPr>
          <p:nvPr/>
        </p:nvSpPr>
        <p:spPr bwMode="auto">
          <a:xfrm>
            <a:off x="1043608" y="4653136"/>
            <a:ext cx="6912768" cy="97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如果知道路由器管理密码，也可不进行“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RESET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重置”，可打开电脑浏览器，输入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http://192.168.1.1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（或者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192.168.0.1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），按照下面的方法进行设置；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" name="Picture 2" descr="http://cm.wanggangs.cn/content/uploadfile/201601/68b8145257657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746979" cy="2376264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1907704" y="1268760"/>
            <a:ext cx="2952328" cy="201622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5496" y="2996952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RESET</a:t>
            </a:r>
            <a:endParaRPr lang="zh-CN" alt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306896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POWER</a:t>
            </a:r>
            <a:endParaRPr lang="zh-CN" alt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83768" y="2996952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WAN</a:t>
            </a:r>
            <a:endParaRPr lang="zh-CN" alt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23928" y="2996952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LAN4</a:t>
            </a:r>
            <a:endParaRPr lang="zh-CN" alt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20072" y="301843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LAN3</a:t>
            </a:r>
            <a:endParaRPr lang="zh-CN" alt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16216" y="301843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LAN2</a:t>
            </a:r>
            <a:endParaRPr lang="zh-CN" alt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812360" y="2996952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LAN1</a:t>
            </a:r>
            <a:endParaRPr lang="zh-CN" altLang="en-US" sz="1600" b="1" dirty="0"/>
          </a:p>
        </p:txBody>
      </p:sp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1043608" y="5740827"/>
            <a:ext cx="6912768" cy="38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路由器分为老版本和新版本，设置有所不同，以下分别讲解。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724128" y="72008"/>
            <a:ext cx="2833734" cy="541767"/>
            <a:chOff x="5465482" y="72008"/>
            <a:chExt cx="2833734" cy="541767"/>
          </a:xfrm>
        </p:grpSpPr>
        <p:sp>
          <p:nvSpPr>
            <p:cNvPr id="17" name="TextBox 16"/>
            <p:cNvSpPr txBox="1"/>
            <p:nvPr/>
          </p:nvSpPr>
          <p:spPr>
            <a:xfrm>
              <a:off x="6355000" y="167499"/>
              <a:ext cx="194421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FFFF00"/>
                  </a:solidFill>
                  <a:latin typeface="+mj-ea"/>
                  <a:ea typeface="+mj-ea"/>
                </a:rPr>
                <a:t>王 刚</a:t>
              </a:r>
              <a:endParaRPr lang="en-US" altLang="zh-CN" sz="1200" b="1" dirty="0" smtClean="0">
                <a:solidFill>
                  <a:srgbClr val="FFFF00"/>
                </a:solidFill>
                <a:latin typeface="+mj-ea"/>
                <a:ea typeface="+mj-ea"/>
              </a:endParaRPr>
            </a:p>
            <a:p>
              <a:r>
                <a:rPr lang="en-US" altLang="zh-CN" sz="1100" b="1" dirty="0" smtClean="0">
                  <a:solidFill>
                    <a:srgbClr val="FFFF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cm.wanggangs.cn</a:t>
              </a:r>
              <a:endParaRPr lang="zh-CN" altLang="en-US" sz="1100" b="1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pic>
          <p:nvPicPr>
            <p:cNvPr id="18" name="Picture 2" descr="C:\Documents and Settings\WGCMCC\桌面\phon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65482" y="72008"/>
              <a:ext cx="906718" cy="5083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504" y="125760"/>
            <a:ext cx="8424936" cy="494928"/>
          </a:xfrm>
          <a:prstGeom prst="rect">
            <a:avLst/>
          </a:prstGeom>
        </p:spPr>
        <p:txBody>
          <a:bodyPr rtlCol="0"/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路由器的设置</a:t>
            </a:r>
          </a:p>
        </p:txBody>
      </p:sp>
      <p:sp>
        <p:nvSpPr>
          <p:cNvPr id="3" name="TextBox 21"/>
          <p:cNvSpPr txBox="1">
            <a:spLocks noChangeArrowheads="1"/>
          </p:cNvSpPr>
          <p:nvPr/>
        </p:nvSpPr>
        <p:spPr bwMode="auto">
          <a:xfrm>
            <a:off x="323528" y="908720"/>
            <a:ext cx="8496944" cy="68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路由器型号一：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打开电脑浏览器，输入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http://192.168.1.1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（或者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192.168.0.1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），输入管理员密码；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3074" name="Picture 2" descr="http://cm.wanggangs.cn/content/uploadfile/201601/09dd14525767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303669" cy="5112568"/>
          </a:xfrm>
          <a:prstGeom prst="rect">
            <a:avLst/>
          </a:prstGeom>
          <a:noFill/>
        </p:spPr>
      </p:pic>
      <p:grpSp>
        <p:nvGrpSpPr>
          <p:cNvPr id="6" name="组合 5"/>
          <p:cNvGrpSpPr/>
          <p:nvPr/>
        </p:nvGrpSpPr>
        <p:grpSpPr>
          <a:xfrm>
            <a:off x="5724128" y="72008"/>
            <a:ext cx="2833734" cy="541767"/>
            <a:chOff x="5465482" y="72008"/>
            <a:chExt cx="2833734" cy="541767"/>
          </a:xfrm>
        </p:grpSpPr>
        <p:sp>
          <p:nvSpPr>
            <p:cNvPr id="7" name="TextBox 6"/>
            <p:cNvSpPr txBox="1"/>
            <p:nvPr/>
          </p:nvSpPr>
          <p:spPr>
            <a:xfrm>
              <a:off x="6355000" y="167499"/>
              <a:ext cx="194421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FFFF00"/>
                  </a:solidFill>
                  <a:latin typeface="+mj-ea"/>
                  <a:ea typeface="+mj-ea"/>
                </a:rPr>
                <a:t>王 刚</a:t>
              </a:r>
              <a:endParaRPr lang="en-US" altLang="zh-CN" sz="1200" b="1" dirty="0" smtClean="0">
                <a:solidFill>
                  <a:srgbClr val="FFFF00"/>
                </a:solidFill>
                <a:latin typeface="+mj-ea"/>
                <a:ea typeface="+mj-ea"/>
              </a:endParaRPr>
            </a:p>
            <a:p>
              <a:r>
                <a:rPr lang="en-US" altLang="zh-CN" sz="1100" b="1" dirty="0" smtClean="0">
                  <a:solidFill>
                    <a:srgbClr val="FFFF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cm.wanggangs.cn</a:t>
              </a:r>
              <a:endParaRPr lang="zh-CN" altLang="en-US" sz="1100" b="1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pic>
          <p:nvPicPr>
            <p:cNvPr id="8" name="Picture 2" descr="C:\Documents and Settings\WGCMCC\桌面\phon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65482" y="72008"/>
              <a:ext cx="906718" cy="5083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504" y="125760"/>
            <a:ext cx="8424936" cy="494928"/>
          </a:xfrm>
          <a:prstGeom prst="rect">
            <a:avLst/>
          </a:prstGeom>
        </p:spPr>
        <p:txBody>
          <a:bodyPr rtlCol="0"/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路由器的设置</a:t>
            </a:r>
          </a:p>
        </p:txBody>
      </p:sp>
      <p:sp>
        <p:nvSpPr>
          <p:cNvPr id="3" name="TextBox 21"/>
          <p:cNvSpPr txBox="1">
            <a:spLocks noChangeArrowheads="1"/>
          </p:cNvSpPr>
          <p:nvPr/>
        </p:nvSpPr>
        <p:spPr bwMode="auto">
          <a:xfrm>
            <a:off x="323528" y="908720"/>
            <a:ext cx="8496944" cy="38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路由器型号一：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点击右下角“路由设置”；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2050" name="Picture 2" descr="http://cm.wanggangs.cn/content/uploadfile/201601/8266145257675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150" y="1340768"/>
            <a:ext cx="7612274" cy="5328592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6084168" y="5085184"/>
            <a:ext cx="1728192" cy="151216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 smtClean="0"/>
          </a:p>
        </p:txBody>
      </p:sp>
      <p:grpSp>
        <p:nvGrpSpPr>
          <p:cNvPr id="7" name="组合 6"/>
          <p:cNvGrpSpPr/>
          <p:nvPr/>
        </p:nvGrpSpPr>
        <p:grpSpPr>
          <a:xfrm>
            <a:off x="5724128" y="72008"/>
            <a:ext cx="2833734" cy="541767"/>
            <a:chOff x="5465482" y="72008"/>
            <a:chExt cx="2833734" cy="541767"/>
          </a:xfrm>
        </p:grpSpPr>
        <p:sp>
          <p:nvSpPr>
            <p:cNvPr id="8" name="TextBox 7"/>
            <p:cNvSpPr txBox="1"/>
            <p:nvPr/>
          </p:nvSpPr>
          <p:spPr>
            <a:xfrm>
              <a:off x="6355000" y="167499"/>
              <a:ext cx="194421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FFFF00"/>
                  </a:solidFill>
                  <a:latin typeface="+mj-ea"/>
                  <a:ea typeface="+mj-ea"/>
                </a:rPr>
                <a:t>王 刚</a:t>
              </a:r>
              <a:endParaRPr lang="en-US" altLang="zh-CN" sz="1200" b="1" dirty="0" smtClean="0">
                <a:solidFill>
                  <a:srgbClr val="FFFF00"/>
                </a:solidFill>
                <a:latin typeface="+mj-ea"/>
                <a:ea typeface="+mj-ea"/>
              </a:endParaRPr>
            </a:p>
            <a:p>
              <a:r>
                <a:rPr lang="en-US" altLang="zh-CN" sz="1100" b="1" dirty="0" smtClean="0">
                  <a:solidFill>
                    <a:srgbClr val="FFFF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cm.wanggangs.cn</a:t>
              </a:r>
              <a:endParaRPr lang="zh-CN" altLang="en-US" sz="1100" b="1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pic>
          <p:nvPicPr>
            <p:cNvPr id="9" name="Picture 2" descr="C:\Documents and Settings\WGCMCC\桌面\phon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65482" y="72008"/>
              <a:ext cx="906718" cy="5083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504" y="125760"/>
            <a:ext cx="8424936" cy="494928"/>
          </a:xfrm>
          <a:prstGeom prst="rect">
            <a:avLst/>
          </a:prstGeom>
        </p:spPr>
        <p:txBody>
          <a:bodyPr rtlCol="0"/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路由器的设置</a:t>
            </a:r>
          </a:p>
        </p:txBody>
      </p:sp>
      <p:sp>
        <p:nvSpPr>
          <p:cNvPr id="3" name="TextBox 21"/>
          <p:cNvSpPr txBox="1">
            <a:spLocks noChangeArrowheads="1"/>
          </p:cNvSpPr>
          <p:nvPr/>
        </p:nvSpPr>
        <p:spPr bwMode="auto">
          <a:xfrm>
            <a:off x="323528" y="908720"/>
            <a:ext cx="8496944" cy="68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路由器型号一：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点击左侧“上网设置”，上网方式选择“宽带拨号上网”，或者是“</a:t>
            </a:r>
            <a:r>
              <a:rPr lang="en-US" altLang="zh-CN" b="1" dirty="0" err="1" smtClean="0">
                <a:latin typeface="黑体" pitchFamily="2" charset="-122"/>
                <a:ea typeface="黑体" pitchFamily="2" charset="-122"/>
              </a:rPr>
              <a:t>PPPoE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”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，并输入宽带账号、密码；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47106" name="Picture 2" descr="http://cm.wanggangs.cn/content/uploadfile/201601/f19c145257677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367417" cy="5157192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971600" y="2492896"/>
            <a:ext cx="1728192" cy="43204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 smtClean="0"/>
          </a:p>
        </p:txBody>
      </p:sp>
      <p:sp>
        <p:nvSpPr>
          <p:cNvPr id="6" name="矩形 5"/>
          <p:cNvSpPr/>
          <p:nvPr/>
        </p:nvSpPr>
        <p:spPr>
          <a:xfrm>
            <a:off x="4283968" y="1988840"/>
            <a:ext cx="2880320" cy="230425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 smtClean="0"/>
          </a:p>
        </p:txBody>
      </p:sp>
      <p:grpSp>
        <p:nvGrpSpPr>
          <p:cNvPr id="8" name="组合 7"/>
          <p:cNvGrpSpPr/>
          <p:nvPr/>
        </p:nvGrpSpPr>
        <p:grpSpPr>
          <a:xfrm>
            <a:off x="5724128" y="72008"/>
            <a:ext cx="2833734" cy="541767"/>
            <a:chOff x="5465482" y="72008"/>
            <a:chExt cx="2833734" cy="541767"/>
          </a:xfrm>
        </p:grpSpPr>
        <p:sp>
          <p:nvSpPr>
            <p:cNvPr id="9" name="TextBox 8"/>
            <p:cNvSpPr txBox="1"/>
            <p:nvPr/>
          </p:nvSpPr>
          <p:spPr>
            <a:xfrm>
              <a:off x="6355000" y="167499"/>
              <a:ext cx="194421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FFFF00"/>
                  </a:solidFill>
                  <a:latin typeface="+mj-ea"/>
                  <a:ea typeface="+mj-ea"/>
                </a:rPr>
                <a:t>王 刚</a:t>
              </a:r>
              <a:endParaRPr lang="en-US" altLang="zh-CN" sz="1200" b="1" dirty="0" smtClean="0">
                <a:solidFill>
                  <a:srgbClr val="FFFF00"/>
                </a:solidFill>
                <a:latin typeface="+mj-ea"/>
                <a:ea typeface="+mj-ea"/>
              </a:endParaRPr>
            </a:p>
            <a:p>
              <a:r>
                <a:rPr lang="en-US" altLang="zh-CN" sz="1100" b="1" dirty="0" smtClean="0">
                  <a:solidFill>
                    <a:srgbClr val="FFFF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cm.wanggangs.cn</a:t>
              </a:r>
              <a:endParaRPr lang="zh-CN" altLang="en-US" sz="1100" b="1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pic>
          <p:nvPicPr>
            <p:cNvPr id="10" name="Picture 2" descr="C:\Documents and Settings\WGCMCC\桌面\phon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65482" y="72008"/>
              <a:ext cx="906718" cy="5083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504" y="125760"/>
            <a:ext cx="8424936" cy="494928"/>
          </a:xfrm>
          <a:prstGeom prst="rect">
            <a:avLst/>
          </a:prstGeom>
        </p:spPr>
        <p:txBody>
          <a:bodyPr rtlCol="0"/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路由器的设置</a:t>
            </a:r>
          </a:p>
        </p:txBody>
      </p:sp>
      <p:sp>
        <p:nvSpPr>
          <p:cNvPr id="3" name="TextBox 21"/>
          <p:cNvSpPr txBox="1">
            <a:spLocks noChangeArrowheads="1"/>
          </p:cNvSpPr>
          <p:nvPr/>
        </p:nvSpPr>
        <p:spPr bwMode="auto">
          <a:xfrm>
            <a:off x="323528" y="908720"/>
            <a:ext cx="8496944" cy="68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路由器型号一：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点击左侧“无线设置”，设置无线网名称及无线网密码，用于无线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WIFI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连接；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46082" name="Picture 2" descr="http://cm.wanggangs.cn/content/uploadfile/201601/9eb914525767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1"/>
            <a:ext cx="7344816" cy="5141371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971600" y="2996952"/>
            <a:ext cx="1728192" cy="43204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 smtClean="0"/>
          </a:p>
        </p:txBody>
      </p:sp>
      <p:sp>
        <p:nvSpPr>
          <p:cNvPr id="6" name="矩形 5"/>
          <p:cNvSpPr/>
          <p:nvPr/>
        </p:nvSpPr>
        <p:spPr>
          <a:xfrm>
            <a:off x="4283968" y="1988840"/>
            <a:ext cx="3456384" cy="288032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 smtClean="0"/>
          </a:p>
        </p:txBody>
      </p:sp>
      <p:grpSp>
        <p:nvGrpSpPr>
          <p:cNvPr id="8" name="组合 7"/>
          <p:cNvGrpSpPr/>
          <p:nvPr/>
        </p:nvGrpSpPr>
        <p:grpSpPr>
          <a:xfrm>
            <a:off x="5724128" y="72008"/>
            <a:ext cx="2833734" cy="541767"/>
            <a:chOff x="5465482" y="72008"/>
            <a:chExt cx="2833734" cy="541767"/>
          </a:xfrm>
        </p:grpSpPr>
        <p:sp>
          <p:nvSpPr>
            <p:cNvPr id="9" name="TextBox 8"/>
            <p:cNvSpPr txBox="1"/>
            <p:nvPr/>
          </p:nvSpPr>
          <p:spPr>
            <a:xfrm>
              <a:off x="6355000" y="167499"/>
              <a:ext cx="194421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FFFF00"/>
                  </a:solidFill>
                  <a:latin typeface="+mj-ea"/>
                  <a:ea typeface="+mj-ea"/>
                </a:rPr>
                <a:t>王 刚</a:t>
              </a:r>
              <a:endParaRPr lang="en-US" altLang="zh-CN" sz="1200" b="1" dirty="0" smtClean="0">
                <a:solidFill>
                  <a:srgbClr val="FFFF00"/>
                </a:solidFill>
                <a:latin typeface="+mj-ea"/>
                <a:ea typeface="+mj-ea"/>
              </a:endParaRPr>
            </a:p>
            <a:p>
              <a:r>
                <a:rPr lang="en-US" altLang="zh-CN" sz="1100" b="1" dirty="0" smtClean="0">
                  <a:solidFill>
                    <a:srgbClr val="FFFF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cm.wanggangs.cn</a:t>
              </a:r>
              <a:endParaRPr lang="zh-CN" altLang="en-US" sz="1100" b="1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pic>
          <p:nvPicPr>
            <p:cNvPr id="10" name="Picture 2" descr="C:\Documents and Settings\WGCMCC\桌面\phon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65482" y="72008"/>
              <a:ext cx="906718" cy="5083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504" y="125760"/>
            <a:ext cx="8424936" cy="494928"/>
          </a:xfrm>
          <a:prstGeom prst="rect">
            <a:avLst/>
          </a:prstGeom>
        </p:spPr>
        <p:txBody>
          <a:bodyPr rtlCol="0"/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路由器的设置</a:t>
            </a:r>
          </a:p>
        </p:txBody>
      </p:sp>
      <p:sp>
        <p:nvSpPr>
          <p:cNvPr id="3" name="TextBox 21"/>
          <p:cNvSpPr txBox="1">
            <a:spLocks noChangeArrowheads="1"/>
          </p:cNvSpPr>
          <p:nvPr/>
        </p:nvSpPr>
        <p:spPr bwMode="auto">
          <a:xfrm>
            <a:off x="323528" y="908720"/>
            <a:ext cx="8496944" cy="68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路由器型号二：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打开电脑浏览器，输入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http://192.168.1.1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（或者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192.168.0.1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），输入管理员账号、密码，一般默认账号和密码均为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admin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；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45058" name="Picture 2" descr="http://cm.wanggangs.cn/content/uploadfile/201601/417c14525768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30025"/>
            <a:ext cx="3960440" cy="41912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9992" y="409937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admin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44055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admin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724128" y="72008"/>
            <a:ext cx="2833734" cy="541767"/>
            <a:chOff x="5465482" y="72008"/>
            <a:chExt cx="2833734" cy="541767"/>
          </a:xfrm>
        </p:grpSpPr>
        <p:sp>
          <p:nvSpPr>
            <p:cNvPr id="9" name="TextBox 8"/>
            <p:cNvSpPr txBox="1"/>
            <p:nvPr/>
          </p:nvSpPr>
          <p:spPr>
            <a:xfrm>
              <a:off x="6355000" y="167499"/>
              <a:ext cx="194421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FFFF00"/>
                  </a:solidFill>
                  <a:latin typeface="+mj-ea"/>
                  <a:ea typeface="+mj-ea"/>
                </a:rPr>
                <a:t>王 刚</a:t>
              </a:r>
              <a:endParaRPr lang="en-US" altLang="zh-CN" sz="1200" b="1" dirty="0" smtClean="0">
                <a:solidFill>
                  <a:srgbClr val="FFFF00"/>
                </a:solidFill>
                <a:latin typeface="+mj-ea"/>
                <a:ea typeface="+mj-ea"/>
              </a:endParaRPr>
            </a:p>
            <a:p>
              <a:r>
                <a:rPr lang="en-US" altLang="zh-CN" sz="1100" b="1" dirty="0" smtClean="0">
                  <a:solidFill>
                    <a:srgbClr val="FFFF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cm.wanggangs.cn</a:t>
              </a:r>
              <a:endParaRPr lang="zh-CN" altLang="en-US" sz="1100" b="1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pic>
          <p:nvPicPr>
            <p:cNvPr id="10" name="Picture 2" descr="C:\Documents and Settings\WGCMCC\桌面\phon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65482" y="72008"/>
              <a:ext cx="906718" cy="5083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504" y="125760"/>
            <a:ext cx="8424936" cy="494928"/>
          </a:xfrm>
          <a:prstGeom prst="rect">
            <a:avLst/>
          </a:prstGeom>
        </p:spPr>
        <p:txBody>
          <a:bodyPr rtlCol="0"/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路由器的设置</a:t>
            </a:r>
          </a:p>
        </p:txBody>
      </p:sp>
      <p:sp>
        <p:nvSpPr>
          <p:cNvPr id="3" name="TextBox 21"/>
          <p:cNvSpPr txBox="1">
            <a:spLocks noChangeArrowheads="1"/>
          </p:cNvSpPr>
          <p:nvPr/>
        </p:nvSpPr>
        <p:spPr bwMode="auto">
          <a:xfrm>
            <a:off x="323528" y="908720"/>
            <a:ext cx="8496944" cy="38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路由器型号二：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点击左侧“网络参数” 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- “WAN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口设置”；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44034" name="Picture 2" descr="http://cm.wanggangs.cn/content/uploadfile/201601/4c8d14525768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718" y="1412776"/>
            <a:ext cx="8128738" cy="5256584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539552" y="2852936"/>
            <a:ext cx="1296144" cy="43204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 smtClean="0"/>
          </a:p>
        </p:txBody>
      </p:sp>
      <p:sp>
        <p:nvSpPr>
          <p:cNvPr id="6" name="矩形 5"/>
          <p:cNvSpPr/>
          <p:nvPr/>
        </p:nvSpPr>
        <p:spPr>
          <a:xfrm>
            <a:off x="3707904" y="2132856"/>
            <a:ext cx="4392488" cy="417646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 smtClean="0"/>
          </a:p>
        </p:txBody>
      </p:sp>
      <p:grpSp>
        <p:nvGrpSpPr>
          <p:cNvPr id="8" name="组合 7"/>
          <p:cNvGrpSpPr/>
          <p:nvPr/>
        </p:nvGrpSpPr>
        <p:grpSpPr>
          <a:xfrm>
            <a:off x="5724128" y="72008"/>
            <a:ext cx="2833734" cy="541767"/>
            <a:chOff x="5465482" y="72008"/>
            <a:chExt cx="2833734" cy="541767"/>
          </a:xfrm>
        </p:grpSpPr>
        <p:sp>
          <p:nvSpPr>
            <p:cNvPr id="9" name="TextBox 8"/>
            <p:cNvSpPr txBox="1"/>
            <p:nvPr/>
          </p:nvSpPr>
          <p:spPr>
            <a:xfrm>
              <a:off x="6355000" y="167499"/>
              <a:ext cx="194421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FFFF00"/>
                  </a:solidFill>
                  <a:latin typeface="+mj-ea"/>
                  <a:ea typeface="+mj-ea"/>
                </a:rPr>
                <a:t>王 刚</a:t>
              </a:r>
              <a:endParaRPr lang="en-US" altLang="zh-CN" sz="1200" b="1" dirty="0" smtClean="0">
                <a:solidFill>
                  <a:srgbClr val="FFFF00"/>
                </a:solidFill>
                <a:latin typeface="+mj-ea"/>
                <a:ea typeface="+mj-ea"/>
              </a:endParaRPr>
            </a:p>
            <a:p>
              <a:r>
                <a:rPr lang="en-US" altLang="zh-CN" sz="1100" b="1" dirty="0" smtClean="0">
                  <a:solidFill>
                    <a:srgbClr val="FFFF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cm.wanggangs.cn</a:t>
              </a:r>
              <a:endParaRPr lang="zh-CN" altLang="en-US" sz="1100" b="1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pic>
          <p:nvPicPr>
            <p:cNvPr id="10" name="Picture 2" descr="C:\Documents and Settings\WGCMCC\桌面\phon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65482" y="72008"/>
              <a:ext cx="906718" cy="5083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504" y="125760"/>
            <a:ext cx="8424936" cy="494928"/>
          </a:xfrm>
          <a:prstGeom prst="rect">
            <a:avLst/>
          </a:prstGeom>
        </p:spPr>
        <p:txBody>
          <a:bodyPr rtlCol="0"/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路由器的设置</a:t>
            </a:r>
          </a:p>
        </p:txBody>
      </p:sp>
      <p:sp>
        <p:nvSpPr>
          <p:cNvPr id="3" name="TextBox 21"/>
          <p:cNvSpPr txBox="1">
            <a:spLocks noChangeArrowheads="1"/>
          </p:cNvSpPr>
          <p:nvPr/>
        </p:nvSpPr>
        <p:spPr bwMode="auto">
          <a:xfrm>
            <a:off x="323528" y="908720"/>
            <a:ext cx="8496944" cy="38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路由器型号二：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点击左侧“无线设置” 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- “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基本设置”；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43010" name="Picture 2" descr="http://cm.wanggangs.cn/content/uploadfile/201601/45b8145257686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717" y="1340768"/>
            <a:ext cx="8128739" cy="5256584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539552" y="3068960"/>
            <a:ext cx="1296144" cy="43204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 smtClean="0"/>
          </a:p>
        </p:txBody>
      </p:sp>
      <p:sp>
        <p:nvSpPr>
          <p:cNvPr id="7" name="矩形 6"/>
          <p:cNvSpPr/>
          <p:nvPr/>
        </p:nvSpPr>
        <p:spPr>
          <a:xfrm>
            <a:off x="3635896" y="2348880"/>
            <a:ext cx="4608512" cy="266429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 smtClean="0"/>
          </a:p>
        </p:txBody>
      </p:sp>
      <p:grpSp>
        <p:nvGrpSpPr>
          <p:cNvPr id="9" name="组合 8"/>
          <p:cNvGrpSpPr/>
          <p:nvPr/>
        </p:nvGrpSpPr>
        <p:grpSpPr>
          <a:xfrm>
            <a:off x="5724128" y="72008"/>
            <a:ext cx="2833734" cy="541767"/>
            <a:chOff x="5465482" y="72008"/>
            <a:chExt cx="2833734" cy="541767"/>
          </a:xfrm>
        </p:grpSpPr>
        <p:sp>
          <p:nvSpPr>
            <p:cNvPr id="10" name="TextBox 9"/>
            <p:cNvSpPr txBox="1"/>
            <p:nvPr/>
          </p:nvSpPr>
          <p:spPr>
            <a:xfrm>
              <a:off x="6355000" y="167499"/>
              <a:ext cx="194421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FFFF00"/>
                  </a:solidFill>
                  <a:latin typeface="+mj-ea"/>
                  <a:ea typeface="+mj-ea"/>
                </a:rPr>
                <a:t>王 刚</a:t>
              </a:r>
              <a:endParaRPr lang="en-US" altLang="zh-CN" sz="1200" b="1" dirty="0" smtClean="0">
                <a:solidFill>
                  <a:srgbClr val="FFFF00"/>
                </a:solidFill>
                <a:latin typeface="+mj-ea"/>
                <a:ea typeface="+mj-ea"/>
              </a:endParaRPr>
            </a:p>
            <a:p>
              <a:r>
                <a:rPr lang="en-US" altLang="zh-CN" sz="1100" b="1" dirty="0" smtClean="0">
                  <a:solidFill>
                    <a:srgbClr val="FFFF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cm.wanggangs.cn</a:t>
              </a:r>
              <a:endParaRPr lang="zh-CN" altLang="en-US" sz="1100" b="1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pic>
          <p:nvPicPr>
            <p:cNvPr id="11" name="Picture 2" descr="C:\Documents and Settings\WGCMCC\桌面\phon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65482" y="72008"/>
              <a:ext cx="906718" cy="5083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504" y="125760"/>
            <a:ext cx="8424936" cy="494928"/>
          </a:xfrm>
          <a:prstGeom prst="rect">
            <a:avLst/>
          </a:prstGeom>
        </p:spPr>
        <p:txBody>
          <a:bodyPr rtlCol="0"/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路由器的设置</a:t>
            </a:r>
          </a:p>
        </p:txBody>
      </p:sp>
      <p:sp>
        <p:nvSpPr>
          <p:cNvPr id="3" name="TextBox 21"/>
          <p:cNvSpPr txBox="1">
            <a:spLocks noChangeArrowheads="1"/>
          </p:cNvSpPr>
          <p:nvPr/>
        </p:nvSpPr>
        <p:spPr bwMode="auto">
          <a:xfrm>
            <a:off x="323528" y="908720"/>
            <a:ext cx="8496944" cy="38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路由器型号二：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点击左侧“无线设置” 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- “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无线安全设置”；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41986" name="Picture 2" descr="http://cm.wanggangs.cn/content/uploadfile/201601/7807145257687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328166"/>
            <a:ext cx="8208913" cy="5294749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467544" y="3068960"/>
            <a:ext cx="1296144" cy="64807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 smtClean="0"/>
          </a:p>
        </p:txBody>
      </p:sp>
      <p:sp>
        <p:nvSpPr>
          <p:cNvPr id="6" name="矩形 5"/>
          <p:cNvSpPr/>
          <p:nvPr/>
        </p:nvSpPr>
        <p:spPr>
          <a:xfrm>
            <a:off x="3635896" y="2348880"/>
            <a:ext cx="4608512" cy="424847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 smtClean="0"/>
          </a:p>
        </p:txBody>
      </p:sp>
      <p:grpSp>
        <p:nvGrpSpPr>
          <p:cNvPr id="8" name="组合 7"/>
          <p:cNvGrpSpPr/>
          <p:nvPr/>
        </p:nvGrpSpPr>
        <p:grpSpPr>
          <a:xfrm>
            <a:off x="5724128" y="72008"/>
            <a:ext cx="2833734" cy="541767"/>
            <a:chOff x="5465482" y="72008"/>
            <a:chExt cx="2833734" cy="541767"/>
          </a:xfrm>
        </p:grpSpPr>
        <p:sp>
          <p:nvSpPr>
            <p:cNvPr id="9" name="TextBox 8"/>
            <p:cNvSpPr txBox="1"/>
            <p:nvPr/>
          </p:nvSpPr>
          <p:spPr>
            <a:xfrm>
              <a:off x="6355000" y="167499"/>
              <a:ext cx="194421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FFFF00"/>
                  </a:solidFill>
                  <a:latin typeface="+mj-ea"/>
                  <a:ea typeface="+mj-ea"/>
                </a:rPr>
                <a:t>王 刚</a:t>
              </a:r>
              <a:endParaRPr lang="en-US" altLang="zh-CN" sz="1200" b="1" dirty="0" smtClean="0">
                <a:solidFill>
                  <a:srgbClr val="FFFF00"/>
                </a:solidFill>
                <a:latin typeface="+mj-ea"/>
                <a:ea typeface="+mj-ea"/>
              </a:endParaRPr>
            </a:p>
            <a:p>
              <a:r>
                <a:rPr lang="en-US" altLang="zh-CN" sz="1100" b="1" dirty="0" smtClean="0">
                  <a:solidFill>
                    <a:srgbClr val="FFFF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cm.wanggangs.cn</a:t>
              </a:r>
              <a:endParaRPr lang="zh-CN" altLang="en-US" sz="1100" b="1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pic>
          <p:nvPicPr>
            <p:cNvPr id="10" name="Picture 2" descr="C:\Documents and Settings\WGCMCC\桌面\phon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65482" y="72008"/>
              <a:ext cx="906718" cy="5083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8"/>
          <p:cNvSpPr txBox="1">
            <a:spLocks noChangeArrowheads="1"/>
          </p:cNvSpPr>
          <p:nvPr/>
        </p:nvSpPr>
        <p:spPr bwMode="auto">
          <a:xfrm>
            <a:off x="827584" y="1928887"/>
            <a:ext cx="7488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4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涟水县远程教育站点管理员</a:t>
            </a:r>
            <a:endParaRPr lang="zh-CN" altLang="en-US" sz="4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219" name="TextBox 9"/>
          <p:cNvSpPr txBox="1">
            <a:spLocks noChangeArrowheads="1"/>
          </p:cNvSpPr>
          <p:nvPr/>
        </p:nvSpPr>
        <p:spPr bwMode="auto">
          <a:xfrm>
            <a:off x="4427488" y="4429561"/>
            <a:ext cx="37449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撰写：王 刚  淮安移动</a:t>
            </a:r>
            <a:endParaRPr lang="en-US" altLang="zh-CN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日期：</a:t>
            </a:r>
            <a:r>
              <a:rPr lang="en-US" altLang="zh-CN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2016.12.23</a:t>
            </a:r>
          </a:p>
          <a:p>
            <a:pPr eaLnBrk="1" hangingPunct="1"/>
            <a:r>
              <a:rPr lang="en-US" altLang="zh-CN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http://cm.wanggangs.cn</a:t>
            </a:r>
            <a:endParaRPr lang="en-US" altLang="zh-CN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827584" y="2720975"/>
            <a:ext cx="7488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4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操  作  手  册</a:t>
            </a:r>
            <a:endParaRPr lang="zh-CN" altLang="en-US" sz="4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C:\Documents and Settings\WGCMCC\桌面\ph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869160"/>
            <a:ext cx="2514600" cy="1409700"/>
          </a:xfrm>
          <a:prstGeom prst="rect">
            <a:avLst/>
          </a:prstGeom>
          <a:noFill/>
        </p:spPr>
      </p:pic>
    </p:spTree>
  </p:cSld>
  <p:clrMapOvr>
    <a:masterClrMapping/>
  </p:clrMapOvr>
  <p:transition advTm="4438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504" y="125760"/>
            <a:ext cx="8424936" cy="494928"/>
          </a:xfrm>
          <a:prstGeom prst="rect">
            <a:avLst/>
          </a:prstGeom>
        </p:spPr>
        <p:txBody>
          <a:bodyPr rtlCol="0"/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目      录</a:t>
            </a:r>
          </a:p>
        </p:txBody>
      </p:sp>
      <p:sp>
        <p:nvSpPr>
          <p:cNvPr id="3" name="缺角矩形 2"/>
          <p:cNvSpPr>
            <a:spLocks noChangeArrowheads="1"/>
          </p:cNvSpPr>
          <p:nvPr/>
        </p:nvSpPr>
        <p:spPr bwMode="auto">
          <a:xfrm>
            <a:off x="4429125" y="5013325"/>
            <a:ext cx="3960813" cy="719138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四、简单故障的排除</a:t>
            </a:r>
            <a:endParaRPr lang="zh-CN" altLang="en-US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" name="缺角矩形 3"/>
          <p:cNvSpPr>
            <a:spLocks noChangeArrowheads="1"/>
          </p:cNvSpPr>
          <p:nvPr/>
        </p:nvSpPr>
        <p:spPr bwMode="auto">
          <a:xfrm>
            <a:off x="4427538" y="1484313"/>
            <a:ext cx="3960812" cy="720725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一</a:t>
            </a:r>
            <a:r>
              <a:rPr lang="zh-CN" altLang="en-US" sz="2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、光猫的连接</a:t>
            </a:r>
            <a:endParaRPr lang="zh-CN" altLang="en-US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5" name="Picture 20" descr="图片1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025" y="1468438"/>
            <a:ext cx="3400425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缺角矩形 1"/>
          <p:cNvSpPr>
            <a:spLocks noChangeArrowheads="1"/>
          </p:cNvSpPr>
          <p:nvPr/>
        </p:nvSpPr>
        <p:spPr bwMode="auto">
          <a:xfrm>
            <a:off x="4429125" y="3786808"/>
            <a:ext cx="3960813" cy="722312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三、</a:t>
            </a:r>
            <a:r>
              <a:rPr lang="en-US" altLang="zh-CN" sz="2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zh-CN" altLang="en-US" sz="2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机顶盒的连接与使用</a:t>
            </a:r>
          </a:p>
        </p:txBody>
      </p:sp>
      <p:sp>
        <p:nvSpPr>
          <p:cNvPr id="7" name="缺角矩形 1"/>
          <p:cNvSpPr>
            <a:spLocks noChangeArrowheads="1"/>
          </p:cNvSpPr>
          <p:nvPr/>
        </p:nvSpPr>
        <p:spPr bwMode="auto">
          <a:xfrm>
            <a:off x="4427984" y="2636912"/>
            <a:ext cx="3960813" cy="722312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二、</a:t>
            </a:r>
            <a:r>
              <a:rPr lang="en-US" altLang="zh-CN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zh-CN" altLang="en-US" sz="2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路由器的连接与设置</a:t>
            </a:r>
            <a:endParaRPr lang="zh-CN" altLang="en-US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724128" y="72008"/>
            <a:ext cx="2833734" cy="541767"/>
            <a:chOff x="5465482" y="72008"/>
            <a:chExt cx="2833734" cy="541767"/>
          </a:xfrm>
        </p:grpSpPr>
        <p:sp>
          <p:nvSpPr>
            <p:cNvPr id="10" name="TextBox 9"/>
            <p:cNvSpPr txBox="1"/>
            <p:nvPr/>
          </p:nvSpPr>
          <p:spPr>
            <a:xfrm>
              <a:off x="6355000" y="167499"/>
              <a:ext cx="194421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FFFF00"/>
                  </a:solidFill>
                  <a:latin typeface="+mj-ea"/>
                  <a:ea typeface="+mj-ea"/>
                </a:rPr>
                <a:t>王 刚</a:t>
              </a:r>
              <a:endParaRPr lang="en-US" altLang="zh-CN" sz="1200" b="1" dirty="0" smtClean="0">
                <a:solidFill>
                  <a:srgbClr val="FFFF00"/>
                </a:solidFill>
                <a:latin typeface="+mj-ea"/>
                <a:ea typeface="+mj-ea"/>
              </a:endParaRPr>
            </a:p>
            <a:p>
              <a:r>
                <a:rPr lang="en-US" altLang="zh-CN" sz="1100" b="1" dirty="0" smtClean="0">
                  <a:solidFill>
                    <a:srgbClr val="FFFF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cm.wanggangs.cn</a:t>
              </a:r>
              <a:endParaRPr lang="zh-CN" altLang="en-US" sz="1100" b="1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pic>
          <p:nvPicPr>
            <p:cNvPr id="11" name="Picture 2" descr="C:\Documents and Settings\WGCMCC\桌面\phon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65482" y="72008"/>
              <a:ext cx="906718" cy="5083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504" y="125760"/>
            <a:ext cx="8424936" cy="494928"/>
          </a:xfrm>
          <a:prstGeom prst="rect">
            <a:avLst/>
          </a:prstGeom>
        </p:spPr>
        <p:txBody>
          <a:bodyPr rtlCol="0"/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机顶盒的连接</a:t>
            </a:r>
          </a:p>
        </p:txBody>
      </p:sp>
      <p:pic>
        <p:nvPicPr>
          <p:cNvPr id="57346" name="Picture 2" descr="http://cm.wanggangs.cn/content/uploadfile/201601/621b14525845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3026" y="4725144"/>
            <a:ext cx="6231462" cy="1080120"/>
          </a:xfrm>
          <a:prstGeom prst="rect">
            <a:avLst/>
          </a:prstGeom>
          <a:noFill/>
        </p:spPr>
      </p:pic>
      <p:pic>
        <p:nvPicPr>
          <p:cNvPr id="57347" name="Picture 3" descr="H:\桌面文件\涟水远程党员教育系统培训\IMG_20161217_09044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980728"/>
            <a:ext cx="6192688" cy="3483388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764704"/>
            <a:ext cx="24765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03848" y="5877272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/>
              <a:t>开关</a:t>
            </a:r>
            <a:endParaRPr lang="zh-CN" alt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99992" y="5805264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LAN</a:t>
            </a:r>
            <a:r>
              <a:rPr lang="zh-CN" altLang="en-US" sz="1600" b="1" dirty="0" smtClean="0"/>
              <a:t>网线接口</a:t>
            </a:r>
            <a:endParaRPr lang="zh-CN" alt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28184" y="5805264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HDMI</a:t>
            </a:r>
            <a:r>
              <a:rPr lang="zh-CN" altLang="en-US" sz="1600" b="1" dirty="0" smtClean="0"/>
              <a:t>液晶电视、投影仪接口</a:t>
            </a:r>
            <a:endParaRPr lang="zh-CN" alt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380312" y="580526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AV</a:t>
            </a:r>
            <a:r>
              <a:rPr lang="zh-CN" altLang="en-US" sz="1600" b="1" dirty="0" smtClean="0"/>
              <a:t>老电视接口</a:t>
            </a:r>
            <a:endParaRPr lang="zh-CN" alt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60432" y="5877272"/>
            <a:ext cx="683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/>
              <a:t>电源</a:t>
            </a:r>
            <a:endParaRPr lang="zh-CN" altLang="en-US" sz="1600" b="1" dirty="0"/>
          </a:p>
        </p:txBody>
      </p:sp>
      <p:sp>
        <p:nvSpPr>
          <p:cNvPr id="19" name="TextBox 21"/>
          <p:cNvSpPr txBox="1">
            <a:spLocks noChangeArrowheads="1"/>
          </p:cNvSpPr>
          <p:nvPr/>
        </p:nvSpPr>
        <p:spPr bwMode="auto">
          <a:xfrm>
            <a:off x="179512" y="2708920"/>
            <a:ext cx="2520280" cy="156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机顶盒，自左往右分别为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“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开关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”、“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网线插口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”、“HDMI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接口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”、“AV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接口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”、“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电源插口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”；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179512" y="4293096"/>
            <a:ext cx="2520280" cy="241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将网线（连接到路由器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LAN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口的网线）插入机顶盒的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LAN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口，即路由器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LAN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口 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- 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连接 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- 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机顶盒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LAN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口，接上电源，接上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HDMI（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液晶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）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或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AV（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老式电视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）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视频线。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724128" y="72008"/>
            <a:ext cx="2833734" cy="541767"/>
            <a:chOff x="5465482" y="72008"/>
            <a:chExt cx="2833734" cy="541767"/>
          </a:xfrm>
        </p:grpSpPr>
        <p:sp>
          <p:nvSpPr>
            <p:cNvPr id="17" name="TextBox 16"/>
            <p:cNvSpPr txBox="1"/>
            <p:nvPr/>
          </p:nvSpPr>
          <p:spPr>
            <a:xfrm>
              <a:off x="6355000" y="167499"/>
              <a:ext cx="194421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FFFF00"/>
                  </a:solidFill>
                  <a:latin typeface="+mj-ea"/>
                  <a:ea typeface="+mj-ea"/>
                </a:rPr>
                <a:t>王 刚</a:t>
              </a:r>
              <a:endParaRPr lang="en-US" altLang="zh-CN" sz="1200" b="1" dirty="0" smtClean="0">
                <a:solidFill>
                  <a:srgbClr val="FFFF00"/>
                </a:solidFill>
                <a:latin typeface="+mj-ea"/>
                <a:ea typeface="+mj-ea"/>
              </a:endParaRPr>
            </a:p>
            <a:p>
              <a:r>
                <a:rPr lang="en-US" altLang="zh-CN" sz="1100" b="1" dirty="0" smtClean="0">
                  <a:solidFill>
                    <a:srgbClr val="FFFF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cm.wanggangs.cn</a:t>
              </a:r>
              <a:endParaRPr lang="zh-CN" altLang="en-US" sz="1100" b="1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pic>
          <p:nvPicPr>
            <p:cNvPr id="18" name="Picture 2" descr="C:\Documents and Settings\WGCMCC\桌面\phon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65482" y="72008"/>
              <a:ext cx="906718" cy="5083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504" y="125760"/>
            <a:ext cx="8424936" cy="494928"/>
          </a:xfrm>
          <a:prstGeom prst="rect">
            <a:avLst/>
          </a:prstGeom>
        </p:spPr>
        <p:txBody>
          <a:bodyPr rtlCol="0"/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机顶盒的无线网连接</a:t>
            </a:r>
          </a:p>
        </p:txBody>
      </p:sp>
      <p:pic>
        <p:nvPicPr>
          <p:cNvPr id="16" name="Picture 2" descr="http://cm.wanggangs.cn/content/uploadfile/201601/4a47145258459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836712"/>
            <a:ext cx="5715000" cy="4286250"/>
          </a:xfrm>
          <a:prstGeom prst="rect">
            <a:avLst/>
          </a:prstGeom>
          <a:noFill/>
        </p:spPr>
      </p:pic>
      <p:sp>
        <p:nvSpPr>
          <p:cNvPr id="17" name="矩形 16"/>
          <p:cNvSpPr/>
          <p:nvPr/>
        </p:nvSpPr>
        <p:spPr>
          <a:xfrm>
            <a:off x="2339752" y="2780928"/>
            <a:ext cx="864096" cy="93610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 smtClean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11560" y="5404137"/>
            <a:ext cx="7920880" cy="97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机顶盒连接完成后，正常开机画面如上图，如果没有网线或者不方便使用网线插入机顶盒，可以通过无线网方式进行连接。通过操作遥控器上的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“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上下左右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”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键选择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“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系统设置。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724128" y="72008"/>
            <a:ext cx="2833734" cy="541767"/>
            <a:chOff x="5465482" y="72008"/>
            <a:chExt cx="2833734" cy="541767"/>
          </a:xfrm>
        </p:grpSpPr>
        <p:sp>
          <p:nvSpPr>
            <p:cNvPr id="22" name="TextBox 21"/>
            <p:cNvSpPr txBox="1"/>
            <p:nvPr/>
          </p:nvSpPr>
          <p:spPr>
            <a:xfrm>
              <a:off x="6355000" y="167499"/>
              <a:ext cx="194421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FFFF00"/>
                  </a:solidFill>
                  <a:latin typeface="+mj-ea"/>
                  <a:ea typeface="+mj-ea"/>
                </a:rPr>
                <a:t>王 刚</a:t>
              </a:r>
              <a:endParaRPr lang="en-US" altLang="zh-CN" sz="1200" b="1" dirty="0" smtClean="0">
                <a:solidFill>
                  <a:srgbClr val="FFFF00"/>
                </a:solidFill>
                <a:latin typeface="+mj-ea"/>
                <a:ea typeface="+mj-ea"/>
              </a:endParaRPr>
            </a:p>
            <a:p>
              <a:r>
                <a:rPr lang="en-US" altLang="zh-CN" sz="1100" b="1" dirty="0" smtClean="0">
                  <a:solidFill>
                    <a:srgbClr val="FFFF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cm.wanggangs.cn</a:t>
              </a:r>
              <a:endParaRPr lang="zh-CN" altLang="en-US" sz="1100" b="1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pic>
          <p:nvPicPr>
            <p:cNvPr id="23" name="Picture 2" descr="C:\Documents and Settings\WGCMCC\桌面\phon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65482" y="72008"/>
              <a:ext cx="906718" cy="5083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504" y="125760"/>
            <a:ext cx="8424936" cy="494928"/>
          </a:xfrm>
          <a:prstGeom prst="rect">
            <a:avLst/>
          </a:prstGeom>
        </p:spPr>
        <p:txBody>
          <a:bodyPr rtlCol="0"/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机顶盒的无线网连接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95536" y="1069816"/>
            <a:ext cx="2304256" cy="156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选择左侧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“WI-FI”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菜单，将其设置为打开状态，即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“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长方形开关图标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”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设置为蓝色；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026" name="Picture 2" descr="C:\Documents and Settings\WGCMCC\桌面\IMG_20161222_08524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1456" y="1001638"/>
            <a:ext cx="5715000" cy="3219450"/>
          </a:xfrm>
          <a:prstGeom prst="rect">
            <a:avLst/>
          </a:prstGeom>
          <a:noFill/>
        </p:spPr>
      </p:pic>
      <p:pic>
        <p:nvPicPr>
          <p:cNvPr id="1027" name="Picture 3" descr="C:\Documents and Settings\WGCMCC\桌面\IMG_20161222_08531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1456" y="3305894"/>
            <a:ext cx="5715000" cy="321945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5148064" y="1196752"/>
            <a:ext cx="3384376" cy="50405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 smtClean="0"/>
          </a:p>
        </p:txBody>
      </p:sp>
      <p:sp>
        <p:nvSpPr>
          <p:cNvPr id="17" name="矩形 16"/>
          <p:cNvSpPr/>
          <p:nvPr/>
        </p:nvSpPr>
        <p:spPr>
          <a:xfrm>
            <a:off x="2987824" y="980728"/>
            <a:ext cx="2088232" cy="50405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 smtClean="0"/>
          </a:p>
        </p:txBody>
      </p:sp>
      <p:sp>
        <p:nvSpPr>
          <p:cNvPr id="10" name="矩形 9"/>
          <p:cNvSpPr/>
          <p:nvPr/>
        </p:nvSpPr>
        <p:spPr>
          <a:xfrm>
            <a:off x="4788024" y="3429000"/>
            <a:ext cx="2736304" cy="158417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 smtClean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5536" y="3315905"/>
            <a:ext cx="2304256" cy="97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选择右侧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“WI-FI”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菜单，将菜单后方的方格打上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“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√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”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；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5536" y="5044097"/>
            <a:ext cx="2304256" cy="97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选择需要连接的无线网名称，输入密码即可。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724128" y="72008"/>
            <a:ext cx="2833734" cy="541767"/>
            <a:chOff x="5465482" y="72008"/>
            <a:chExt cx="2833734" cy="541767"/>
          </a:xfrm>
        </p:grpSpPr>
        <p:sp>
          <p:nvSpPr>
            <p:cNvPr id="14" name="TextBox 13"/>
            <p:cNvSpPr txBox="1"/>
            <p:nvPr/>
          </p:nvSpPr>
          <p:spPr>
            <a:xfrm>
              <a:off x="6355000" y="167499"/>
              <a:ext cx="194421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FFFF00"/>
                  </a:solidFill>
                  <a:latin typeface="+mj-ea"/>
                  <a:ea typeface="+mj-ea"/>
                </a:rPr>
                <a:t>王 刚</a:t>
              </a:r>
              <a:endParaRPr lang="en-US" altLang="zh-CN" sz="1200" b="1" dirty="0" smtClean="0">
                <a:solidFill>
                  <a:srgbClr val="FFFF00"/>
                </a:solidFill>
                <a:latin typeface="+mj-ea"/>
                <a:ea typeface="+mj-ea"/>
              </a:endParaRPr>
            </a:p>
            <a:p>
              <a:r>
                <a:rPr lang="en-US" altLang="zh-CN" sz="1100" b="1" dirty="0" smtClean="0">
                  <a:solidFill>
                    <a:srgbClr val="FFFF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cm.wanggangs.cn</a:t>
              </a:r>
              <a:endParaRPr lang="zh-CN" altLang="en-US" sz="1100" b="1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pic>
          <p:nvPicPr>
            <p:cNvPr id="19" name="Picture 2" descr="C:\Documents and Settings\WGCMCC\桌面\phon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65482" y="72008"/>
              <a:ext cx="906718" cy="5083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504" y="125760"/>
            <a:ext cx="8424936" cy="494928"/>
          </a:xfrm>
          <a:prstGeom prst="rect">
            <a:avLst/>
          </a:prstGeom>
        </p:spPr>
        <p:txBody>
          <a:bodyPr rtlCol="0"/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电视的连接</a:t>
            </a:r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475194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cm.wanggangs.cn/content/uploadfile/201601/621b145258456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085184"/>
            <a:ext cx="6231462" cy="1080120"/>
          </a:xfrm>
          <a:prstGeom prst="rect">
            <a:avLst/>
          </a:prstGeom>
          <a:noFill/>
        </p:spPr>
      </p:pic>
      <p:grpSp>
        <p:nvGrpSpPr>
          <p:cNvPr id="10" name="组合 9"/>
          <p:cNvGrpSpPr/>
          <p:nvPr/>
        </p:nvGrpSpPr>
        <p:grpSpPr>
          <a:xfrm>
            <a:off x="6084168" y="2636912"/>
            <a:ext cx="2448272" cy="2016224"/>
            <a:chOff x="6228184" y="980728"/>
            <a:chExt cx="2448272" cy="201622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00192" y="1124744"/>
              <a:ext cx="2376264" cy="1637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804248" y="2636912"/>
              <a:ext cx="1440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/>
                <a:t>HDMI</a:t>
              </a:r>
              <a:r>
                <a:rPr lang="zh-CN" altLang="en-US" sz="1600" b="1" dirty="0" smtClean="0"/>
                <a:t>连接线</a:t>
              </a:r>
              <a:endParaRPr lang="zh-CN" altLang="en-US" sz="1600" b="1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6228184" y="980728"/>
              <a:ext cx="2448272" cy="20162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 smtClean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79512" y="4653136"/>
            <a:ext cx="2348860" cy="2138754"/>
            <a:chOff x="134908" y="4581128"/>
            <a:chExt cx="2348860" cy="2138754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9512" y="4581128"/>
              <a:ext cx="2247900" cy="179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771228" y="6381328"/>
              <a:ext cx="1440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/>
                <a:t>AV</a:t>
              </a:r>
              <a:r>
                <a:rPr lang="zh-CN" altLang="en-US" sz="1600" b="1" dirty="0" smtClean="0"/>
                <a:t>连接线</a:t>
              </a:r>
              <a:endParaRPr lang="zh-CN" altLang="en-US" sz="1600" b="1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134908" y="4720042"/>
              <a:ext cx="2348860" cy="194931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 smtClean="0"/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4788024" y="2708920"/>
            <a:ext cx="129614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732240" y="4675438"/>
            <a:ext cx="0" cy="7920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2483768" y="3501008"/>
            <a:ext cx="432048" cy="12961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555776" y="6597352"/>
            <a:ext cx="518457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7718050" y="5949280"/>
            <a:ext cx="22302" cy="6893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1"/>
          <p:cNvSpPr txBox="1">
            <a:spLocks noChangeArrowheads="1"/>
          </p:cNvSpPr>
          <p:nvPr/>
        </p:nvSpPr>
        <p:spPr bwMode="auto">
          <a:xfrm>
            <a:off x="5364088" y="836712"/>
            <a:ext cx="3563888" cy="68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液晶电视背面有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HDMI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接口，选用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HDMI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连接线进行连接；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7" name="TextBox 21"/>
          <p:cNvSpPr txBox="1">
            <a:spLocks noChangeArrowheads="1"/>
          </p:cNvSpPr>
          <p:nvPr/>
        </p:nvSpPr>
        <p:spPr bwMode="auto">
          <a:xfrm>
            <a:off x="5364088" y="1515705"/>
            <a:ext cx="3600400" cy="97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老式电视背面没有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HDMI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接口，选用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AV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连接线进行连接，按照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“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黄、白、红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”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颜色依次对应；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724128" y="72008"/>
            <a:ext cx="2833734" cy="541767"/>
            <a:chOff x="5465482" y="72008"/>
            <a:chExt cx="2833734" cy="541767"/>
          </a:xfrm>
        </p:grpSpPr>
        <p:sp>
          <p:nvSpPr>
            <p:cNvPr id="24" name="TextBox 23"/>
            <p:cNvSpPr txBox="1"/>
            <p:nvPr/>
          </p:nvSpPr>
          <p:spPr>
            <a:xfrm>
              <a:off x="6355000" y="167499"/>
              <a:ext cx="194421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FFFF00"/>
                  </a:solidFill>
                  <a:latin typeface="+mj-ea"/>
                  <a:ea typeface="+mj-ea"/>
                </a:rPr>
                <a:t>王 刚</a:t>
              </a:r>
              <a:endParaRPr lang="en-US" altLang="zh-CN" sz="1200" b="1" dirty="0" smtClean="0">
                <a:solidFill>
                  <a:srgbClr val="FFFF00"/>
                </a:solidFill>
                <a:latin typeface="+mj-ea"/>
                <a:ea typeface="+mj-ea"/>
              </a:endParaRPr>
            </a:p>
            <a:p>
              <a:r>
                <a:rPr lang="en-US" altLang="zh-CN" sz="1100" b="1" dirty="0" smtClean="0">
                  <a:solidFill>
                    <a:srgbClr val="FFFF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cm.wanggangs.cn</a:t>
              </a:r>
              <a:endParaRPr lang="zh-CN" altLang="en-US" sz="1100" b="1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pic>
          <p:nvPicPr>
            <p:cNvPr id="25" name="Picture 2" descr="C:\Documents and Settings\WGCMCC\桌面\phon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465482" y="72008"/>
              <a:ext cx="906718" cy="5083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504" y="125760"/>
            <a:ext cx="8424936" cy="494928"/>
          </a:xfrm>
          <a:prstGeom prst="rect">
            <a:avLst/>
          </a:prstGeom>
        </p:spPr>
        <p:txBody>
          <a:bodyPr rtlCol="0"/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电视的设置</a:t>
            </a:r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7281" y="846187"/>
            <a:ext cx="162877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836712"/>
            <a:ext cx="329807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395536" y="4797152"/>
            <a:ext cx="8424936" cy="68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液晶电视遥控器上有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“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信源按钮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”，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按下后，屏幕弹出如图所示的提示框，按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“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上下左右键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”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进行选择，选择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HDMI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即可；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395536" y="5517232"/>
            <a:ext cx="8424936" cy="38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老式电视遥控器上有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“AV/TV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按钮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”，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按下后，屏幕自动调整到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AV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模式；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395536" y="5994042"/>
            <a:ext cx="8424936" cy="38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如果遥控器不见了，电视机侧面、底部或者背面会有按钮，操作方法同遥控器；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92696"/>
            <a:ext cx="2736304" cy="184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636912"/>
            <a:ext cx="2736304" cy="205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组合 10"/>
          <p:cNvGrpSpPr/>
          <p:nvPr/>
        </p:nvGrpSpPr>
        <p:grpSpPr>
          <a:xfrm>
            <a:off x="5724128" y="72008"/>
            <a:ext cx="2833734" cy="541767"/>
            <a:chOff x="5465482" y="72008"/>
            <a:chExt cx="2833734" cy="541767"/>
          </a:xfrm>
        </p:grpSpPr>
        <p:sp>
          <p:nvSpPr>
            <p:cNvPr id="12" name="TextBox 11"/>
            <p:cNvSpPr txBox="1"/>
            <p:nvPr/>
          </p:nvSpPr>
          <p:spPr>
            <a:xfrm>
              <a:off x="6355000" y="167499"/>
              <a:ext cx="194421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FFFF00"/>
                  </a:solidFill>
                  <a:latin typeface="+mj-ea"/>
                  <a:ea typeface="+mj-ea"/>
                </a:rPr>
                <a:t>王 刚</a:t>
              </a:r>
              <a:endParaRPr lang="en-US" altLang="zh-CN" sz="1200" b="1" dirty="0" smtClean="0">
                <a:solidFill>
                  <a:srgbClr val="FFFF00"/>
                </a:solidFill>
                <a:latin typeface="+mj-ea"/>
                <a:ea typeface="+mj-ea"/>
              </a:endParaRPr>
            </a:p>
            <a:p>
              <a:r>
                <a:rPr lang="en-US" altLang="zh-CN" sz="1100" b="1" dirty="0" smtClean="0">
                  <a:solidFill>
                    <a:srgbClr val="FFFF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cm.wanggangs.cn</a:t>
              </a:r>
              <a:endParaRPr lang="zh-CN" altLang="en-US" sz="1100" b="1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pic>
          <p:nvPicPr>
            <p:cNvPr id="13" name="Picture 2" descr="C:\Documents and Settings\WGCMCC\桌面\phon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65482" y="72008"/>
              <a:ext cx="906718" cy="5083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504" y="125760"/>
            <a:ext cx="8424936" cy="494928"/>
          </a:xfrm>
          <a:prstGeom prst="rect">
            <a:avLst/>
          </a:prstGeom>
        </p:spPr>
        <p:txBody>
          <a:bodyPr rtlCol="0"/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投影仪的连接与设置</a:t>
            </a:r>
          </a:p>
        </p:txBody>
      </p:sp>
      <p:pic>
        <p:nvPicPr>
          <p:cNvPr id="49153" name="Picture 1" descr="C:\Documents and Settings\WGCMCC\桌面\投影仪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7408" y="692696"/>
            <a:ext cx="5489088" cy="2810413"/>
          </a:xfrm>
          <a:prstGeom prst="rect">
            <a:avLst/>
          </a:prstGeom>
          <a:noFill/>
        </p:spPr>
      </p:pic>
      <p:pic>
        <p:nvPicPr>
          <p:cNvPr id="49154" name="Picture 2" descr="C:\Documents and Settings\WGCMCC\桌面\投影仪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3971" y="3933056"/>
            <a:ext cx="4996473" cy="2448272"/>
          </a:xfrm>
          <a:prstGeom prst="rect">
            <a:avLst/>
          </a:prstGeom>
          <a:noFill/>
        </p:spPr>
      </p:pic>
      <p:sp>
        <p:nvSpPr>
          <p:cNvPr id="5" name="圆角矩形 4"/>
          <p:cNvSpPr/>
          <p:nvPr/>
        </p:nvSpPr>
        <p:spPr>
          <a:xfrm>
            <a:off x="5436096" y="980728"/>
            <a:ext cx="1728192" cy="288032"/>
          </a:xfrm>
          <a:custGeom>
            <a:avLst/>
            <a:gdLst>
              <a:gd name="connsiteX0" fmla="*/ 0 w 3740283"/>
              <a:gd name="connsiteY0" fmla="*/ 76566 h 459387"/>
              <a:gd name="connsiteX1" fmla="*/ 76566 w 3740283"/>
              <a:gd name="connsiteY1" fmla="*/ 0 h 459387"/>
              <a:gd name="connsiteX2" fmla="*/ 3663717 w 3740283"/>
              <a:gd name="connsiteY2" fmla="*/ 0 h 459387"/>
              <a:gd name="connsiteX3" fmla="*/ 3740283 w 3740283"/>
              <a:gd name="connsiteY3" fmla="*/ 76566 h 459387"/>
              <a:gd name="connsiteX4" fmla="*/ 3740283 w 3740283"/>
              <a:gd name="connsiteY4" fmla="*/ 382821 h 459387"/>
              <a:gd name="connsiteX5" fmla="*/ 3663717 w 3740283"/>
              <a:gd name="connsiteY5" fmla="*/ 459387 h 459387"/>
              <a:gd name="connsiteX6" fmla="*/ 76566 w 3740283"/>
              <a:gd name="connsiteY6" fmla="*/ 459387 h 459387"/>
              <a:gd name="connsiteX7" fmla="*/ 0 w 3740283"/>
              <a:gd name="connsiteY7" fmla="*/ 382821 h 459387"/>
              <a:gd name="connsiteX8" fmla="*/ 0 w 3740283"/>
              <a:gd name="connsiteY8" fmla="*/ 76566 h 459387"/>
              <a:gd name="connsiteX0" fmla="*/ 87086 w 3827369"/>
              <a:gd name="connsiteY0" fmla="*/ 76566 h 459387"/>
              <a:gd name="connsiteX1" fmla="*/ 163652 w 3827369"/>
              <a:gd name="connsiteY1" fmla="*/ 0 h 459387"/>
              <a:gd name="connsiteX2" fmla="*/ 3750803 w 3827369"/>
              <a:gd name="connsiteY2" fmla="*/ 0 h 459387"/>
              <a:gd name="connsiteX3" fmla="*/ 3827369 w 3827369"/>
              <a:gd name="connsiteY3" fmla="*/ 76566 h 459387"/>
              <a:gd name="connsiteX4" fmla="*/ 3827369 w 3827369"/>
              <a:gd name="connsiteY4" fmla="*/ 382821 h 459387"/>
              <a:gd name="connsiteX5" fmla="*/ 3750803 w 3827369"/>
              <a:gd name="connsiteY5" fmla="*/ 459387 h 459387"/>
              <a:gd name="connsiteX6" fmla="*/ 163652 w 3827369"/>
              <a:gd name="connsiteY6" fmla="*/ 459387 h 459387"/>
              <a:gd name="connsiteX7" fmla="*/ 0 w 3827369"/>
              <a:gd name="connsiteY7" fmla="*/ 411849 h 459387"/>
              <a:gd name="connsiteX8" fmla="*/ 87086 w 3827369"/>
              <a:gd name="connsiteY8" fmla="*/ 76566 h 45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7369" h="459387">
                <a:moveTo>
                  <a:pt x="87086" y="76566"/>
                </a:moveTo>
                <a:cubicBezTo>
                  <a:pt x="87086" y="34280"/>
                  <a:pt x="121366" y="0"/>
                  <a:pt x="163652" y="0"/>
                </a:cubicBezTo>
                <a:lnTo>
                  <a:pt x="3750803" y="0"/>
                </a:lnTo>
                <a:cubicBezTo>
                  <a:pt x="3793089" y="0"/>
                  <a:pt x="3827369" y="34280"/>
                  <a:pt x="3827369" y="76566"/>
                </a:cubicBezTo>
                <a:lnTo>
                  <a:pt x="3827369" y="382821"/>
                </a:lnTo>
                <a:cubicBezTo>
                  <a:pt x="3827369" y="425107"/>
                  <a:pt x="3793089" y="459387"/>
                  <a:pt x="3750803" y="459387"/>
                </a:cubicBezTo>
                <a:lnTo>
                  <a:pt x="163652" y="459387"/>
                </a:lnTo>
                <a:cubicBezTo>
                  <a:pt x="121366" y="459387"/>
                  <a:pt x="0" y="454135"/>
                  <a:pt x="0" y="411849"/>
                </a:cubicBezTo>
                <a:cubicBezTo>
                  <a:pt x="0" y="309764"/>
                  <a:pt x="87086" y="178651"/>
                  <a:pt x="87086" y="7656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种类一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4"/>
          <p:cNvSpPr/>
          <p:nvPr/>
        </p:nvSpPr>
        <p:spPr>
          <a:xfrm>
            <a:off x="5436096" y="3356992"/>
            <a:ext cx="1728192" cy="288032"/>
          </a:xfrm>
          <a:custGeom>
            <a:avLst/>
            <a:gdLst>
              <a:gd name="connsiteX0" fmla="*/ 0 w 3740283"/>
              <a:gd name="connsiteY0" fmla="*/ 76566 h 459387"/>
              <a:gd name="connsiteX1" fmla="*/ 76566 w 3740283"/>
              <a:gd name="connsiteY1" fmla="*/ 0 h 459387"/>
              <a:gd name="connsiteX2" fmla="*/ 3663717 w 3740283"/>
              <a:gd name="connsiteY2" fmla="*/ 0 h 459387"/>
              <a:gd name="connsiteX3" fmla="*/ 3740283 w 3740283"/>
              <a:gd name="connsiteY3" fmla="*/ 76566 h 459387"/>
              <a:gd name="connsiteX4" fmla="*/ 3740283 w 3740283"/>
              <a:gd name="connsiteY4" fmla="*/ 382821 h 459387"/>
              <a:gd name="connsiteX5" fmla="*/ 3663717 w 3740283"/>
              <a:gd name="connsiteY5" fmla="*/ 459387 h 459387"/>
              <a:gd name="connsiteX6" fmla="*/ 76566 w 3740283"/>
              <a:gd name="connsiteY6" fmla="*/ 459387 h 459387"/>
              <a:gd name="connsiteX7" fmla="*/ 0 w 3740283"/>
              <a:gd name="connsiteY7" fmla="*/ 382821 h 459387"/>
              <a:gd name="connsiteX8" fmla="*/ 0 w 3740283"/>
              <a:gd name="connsiteY8" fmla="*/ 76566 h 459387"/>
              <a:gd name="connsiteX0" fmla="*/ 87086 w 3827369"/>
              <a:gd name="connsiteY0" fmla="*/ 76566 h 459387"/>
              <a:gd name="connsiteX1" fmla="*/ 163652 w 3827369"/>
              <a:gd name="connsiteY1" fmla="*/ 0 h 459387"/>
              <a:gd name="connsiteX2" fmla="*/ 3750803 w 3827369"/>
              <a:gd name="connsiteY2" fmla="*/ 0 h 459387"/>
              <a:gd name="connsiteX3" fmla="*/ 3827369 w 3827369"/>
              <a:gd name="connsiteY3" fmla="*/ 76566 h 459387"/>
              <a:gd name="connsiteX4" fmla="*/ 3827369 w 3827369"/>
              <a:gd name="connsiteY4" fmla="*/ 382821 h 459387"/>
              <a:gd name="connsiteX5" fmla="*/ 3750803 w 3827369"/>
              <a:gd name="connsiteY5" fmla="*/ 459387 h 459387"/>
              <a:gd name="connsiteX6" fmla="*/ 163652 w 3827369"/>
              <a:gd name="connsiteY6" fmla="*/ 459387 h 459387"/>
              <a:gd name="connsiteX7" fmla="*/ 0 w 3827369"/>
              <a:gd name="connsiteY7" fmla="*/ 411849 h 459387"/>
              <a:gd name="connsiteX8" fmla="*/ 87086 w 3827369"/>
              <a:gd name="connsiteY8" fmla="*/ 76566 h 45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7369" h="459387">
                <a:moveTo>
                  <a:pt x="87086" y="76566"/>
                </a:moveTo>
                <a:cubicBezTo>
                  <a:pt x="87086" y="34280"/>
                  <a:pt x="121366" y="0"/>
                  <a:pt x="163652" y="0"/>
                </a:cubicBezTo>
                <a:lnTo>
                  <a:pt x="3750803" y="0"/>
                </a:lnTo>
                <a:cubicBezTo>
                  <a:pt x="3793089" y="0"/>
                  <a:pt x="3827369" y="34280"/>
                  <a:pt x="3827369" y="76566"/>
                </a:cubicBezTo>
                <a:lnTo>
                  <a:pt x="3827369" y="382821"/>
                </a:lnTo>
                <a:cubicBezTo>
                  <a:pt x="3827369" y="425107"/>
                  <a:pt x="3793089" y="459387"/>
                  <a:pt x="3750803" y="459387"/>
                </a:cubicBezTo>
                <a:lnTo>
                  <a:pt x="163652" y="459387"/>
                </a:lnTo>
                <a:cubicBezTo>
                  <a:pt x="121366" y="459387"/>
                  <a:pt x="0" y="454135"/>
                  <a:pt x="0" y="411849"/>
                </a:cubicBezTo>
                <a:cubicBezTo>
                  <a:pt x="0" y="309764"/>
                  <a:pt x="87086" y="178651"/>
                  <a:pt x="87086" y="7656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种类二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906699" y="1844824"/>
            <a:ext cx="0" cy="7920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03231" y="2636912"/>
            <a:ext cx="1224136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带</a:t>
            </a:r>
            <a:r>
              <a:rPr lang="en-US" altLang="zh-CN" sz="1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HDMI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接口</a:t>
            </a:r>
            <a:endParaRPr lang="zh-CN" altLang="en-US" sz="1600" b="1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677461" y="1844824"/>
            <a:ext cx="0" cy="7920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62254" y="2636912"/>
            <a:ext cx="1035516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带</a:t>
            </a:r>
            <a:r>
              <a:rPr lang="en-US" altLang="zh-CN" sz="1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AV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接口</a:t>
            </a:r>
            <a:endParaRPr lang="zh-CN" altLang="en-US" sz="1600" b="1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810326" y="4869160"/>
            <a:ext cx="0" cy="11521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62254" y="6021288"/>
            <a:ext cx="1307295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仅带</a:t>
            </a:r>
            <a:r>
              <a:rPr lang="en-US" altLang="zh-CN" sz="1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AV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接口</a:t>
            </a:r>
            <a:endParaRPr lang="zh-CN" altLang="en-US" sz="1600" b="1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323528" y="980728"/>
            <a:ext cx="3384376" cy="68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投影仪样式较多，目前市面上的主要分为三种：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323528" y="1780387"/>
            <a:ext cx="3384376" cy="35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支持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HDMI/AV/VGA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三个接口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323528" y="2177618"/>
            <a:ext cx="3384376" cy="38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支持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AV/VGA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两个接口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9" name="TextBox 21"/>
          <p:cNvSpPr txBox="1">
            <a:spLocks noChangeArrowheads="1"/>
          </p:cNvSpPr>
          <p:nvPr/>
        </p:nvSpPr>
        <p:spPr bwMode="auto">
          <a:xfrm>
            <a:off x="323528" y="2564904"/>
            <a:ext cx="3384376" cy="38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仅支持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VGA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三个接口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323528" y="3106802"/>
            <a:ext cx="3384376" cy="68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支持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HDMI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的投影仪，连接方法和液晶电视相同；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323528" y="3789040"/>
            <a:ext cx="3384376" cy="156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支持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AV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的投影仪，连接方法和老式电视类似，使用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AV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视频线进行连接，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“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黄白红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”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三个连接头只需要插入黄色的连接头；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23528" y="5373216"/>
            <a:ext cx="3384376" cy="127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仅支持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VGA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接口（即电脑接口）的投影仪只能连接电脑，与机顶盒不适配，原则上不建议使用该种投影仪；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724128" y="72008"/>
            <a:ext cx="2833734" cy="541767"/>
            <a:chOff x="5465482" y="72008"/>
            <a:chExt cx="2833734" cy="541767"/>
          </a:xfrm>
        </p:grpSpPr>
        <p:sp>
          <p:nvSpPr>
            <p:cNvPr id="25" name="TextBox 24"/>
            <p:cNvSpPr txBox="1"/>
            <p:nvPr/>
          </p:nvSpPr>
          <p:spPr>
            <a:xfrm>
              <a:off x="6355000" y="167499"/>
              <a:ext cx="194421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FFFF00"/>
                  </a:solidFill>
                  <a:latin typeface="+mj-ea"/>
                  <a:ea typeface="+mj-ea"/>
                </a:rPr>
                <a:t>王 刚</a:t>
              </a:r>
              <a:endParaRPr lang="en-US" altLang="zh-CN" sz="1200" b="1" dirty="0" smtClean="0">
                <a:solidFill>
                  <a:srgbClr val="FFFF00"/>
                </a:solidFill>
                <a:latin typeface="+mj-ea"/>
                <a:ea typeface="+mj-ea"/>
              </a:endParaRPr>
            </a:p>
            <a:p>
              <a:r>
                <a:rPr lang="en-US" altLang="zh-CN" sz="1100" b="1" dirty="0" smtClean="0">
                  <a:solidFill>
                    <a:srgbClr val="FFFF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cm.wanggangs.cn</a:t>
              </a:r>
              <a:endParaRPr lang="zh-CN" altLang="en-US" sz="1100" b="1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pic>
          <p:nvPicPr>
            <p:cNvPr id="26" name="Picture 2" descr="C:\Documents and Settings\WGCMCC\桌面\phon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65482" y="72008"/>
              <a:ext cx="906718" cy="5083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504" y="125760"/>
            <a:ext cx="8424936" cy="494928"/>
          </a:xfrm>
          <a:prstGeom prst="rect">
            <a:avLst/>
          </a:prstGeom>
        </p:spPr>
        <p:txBody>
          <a:bodyPr rtlCol="0"/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机顶盒的使用</a:t>
            </a:r>
          </a:p>
        </p:txBody>
      </p:sp>
      <p:pic>
        <p:nvPicPr>
          <p:cNvPr id="48130" name="Picture 2" descr="http://cm.wanggangs.cn/content/uploadfile/201601/4a47145258459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836712"/>
            <a:ext cx="5715000" cy="4286250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1619672" y="2780928"/>
            <a:ext cx="864096" cy="93610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 smtClean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5576" y="5373216"/>
            <a:ext cx="7920880" cy="97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机顶盒连接完成后，正常开机画面如上图，可以通过操作遥控器上的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“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上下左右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”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键选择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“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江苏先锋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”，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按遥控器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“OK”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键打开该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APP，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进入后即可选择视频进行播放学习。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724128" y="72008"/>
            <a:ext cx="2833734" cy="541767"/>
            <a:chOff x="5465482" y="72008"/>
            <a:chExt cx="2833734" cy="541767"/>
          </a:xfrm>
        </p:grpSpPr>
        <p:sp>
          <p:nvSpPr>
            <p:cNvPr id="10" name="TextBox 9"/>
            <p:cNvSpPr txBox="1"/>
            <p:nvPr/>
          </p:nvSpPr>
          <p:spPr>
            <a:xfrm>
              <a:off x="6355000" y="167499"/>
              <a:ext cx="194421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FFFF00"/>
                  </a:solidFill>
                  <a:latin typeface="+mj-ea"/>
                  <a:ea typeface="+mj-ea"/>
                </a:rPr>
                <a:t>王 刚</a:t>
              </a:r>
              <a:endParaRPr lang="en-US" altLang="zh-CN" sz="1200" b="1" dirty="0" smtClean="0">
                <a:solidFill>
                  <a:srgbClr val="FFFF00"/>
                </a:solidFill>
                <a:latin typeface="+mj-ea"/>
                <a:ea typeface="+mj-ea"/>
              </a:endParaRPr>
            </a:p>
            <a:p>
              <a:r>
                <a:rPr lang="en-US" altLang="zh-CN" sz="1100" b="1" dirty="0" smtClean="0">
                  <a:solidFill>
                    <a:srgbClr val="FFFF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cm.wanggangs.cn</a:t>
              </a:r>
              <a:endParaRPr lang="zh-CN" altLang="en-US" sz="1100" b="1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pic>
          <p:nvPicPr>
            <p:cNvPr id="11" name="Picture 2" descr="C:\Documents and Settings\WGCMCC\桌面\phon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65482" y="72008"/>
              <a:ext cx="906718" cy="5083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504" y="125760"/>
            <a:ext cx="8424936" cy="494928"/>
          </a:xfrm>
          <a:prstGeom prst="rect">
            <a:avLst/>
          </a:prstGeom>
        </p:spPr>
        <p:txBody>
          <a:bodyPr rtlCol="0"/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目      录</a:t>
            </a:r>
          </a:p>
        </p:txBody>
      </p:sp>
      <p:sp>
        <p:nvSpPr>
          <p:cNvPr id="3" name="缺角矩形 2"/>
          <p:cNvSpPr>
            <a:spLocks noChangeArrowheads="1"/>
          </p:cNvSpPr>
          <p:nvPr/>
        </p:nvSpPr>
        <p:spPr bwMode="auto">
          <a:xfrm>
            <a:off x="4429125" y="5013325"/>
            <a:ext cx="3960813" cy="719138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四、简单故障的排除</a:t>
            </a:r>
            <a:endParaRPr lang="zh-CN" altLang="en-US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" name="缺角矩形 3"/>
          <p:cNvSpPr>
            <a:spLocks noChangeArrowheads="1"/>
          </p:cNvSpPr>
          <p:nvPr/>
        </p:nvSpPr>
        <p:spPr bwMode="auto">
          <a:xfrm>
            <a:off x="4427538" y="1484313"/>
            <a:ext cx="3960812" cy="720725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一</a:t>
            </a:r>
            <a:r>
              <a:rPr lang="zh-CN" altLang="en-US" sz="2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、光猫的连接</a:t>
            </a:r>
            <a:endParaRPr lang="zh-CN" altLang="en-US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5" name="Picture 20" descr="图片1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025" y="1468438"/>
            <a:ext cx="3400425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缺角矩形 1"/>
          <p:cNvSpPr>
            <a:spLocks noChangeArrowheads="1"/>
          </p:cNvSpPr>
          <p:nvPr/>
        </p:nvSpPr>
        <p:spPr bwMode="auto">
          <a:xfrm>
            <a:off x="4429125" y="3786808"/>
            <a:ext cx="3960813" cy="722312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三、</a:t>
            </a:r>
            <a:r>
              <a:rPr lang="en-US" altLang="zh-CN" sz="2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zh-CN" altLang="en-US" sz="2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机顶盒的连接与使用</a:t>
            </a:r>
          </a:p>
        </p:txBody>
      </p:sp>
      <p:sp>
        <p:nvSpPr>
          <p:cNvPr id="7" name="缺角矩形 1"/>
          <p:cNvSpPr>
            <a:spLocks noChangeArrowheads="1"/>
          </p:cNvSpPr>
          <p:nvPr/>
        </p:nvSpPr>
        <p:spPr bwMode="auto">
          <a:xfrm>
            <a:off x="4427984" y="2636912"/>
            <a:ext cx="3960813" cy="722312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二、</a:t>
            </a:r>
            <a:r>
              <a:rPr lang="en-US" altLang="zh-CN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zh-CN" altLang="en-US" sz="2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路由器的连接与设置</a:t>
            </a:r>
            <a:endParaRPr lang="zh-CN" altLang="en-US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724128" y="72008"/>
            <a:ext cx="2833734" cy="541767"/>
            <a:chOff x="5465482" y="72008"/>
            <a:chExt cx="2833734" cy="541767"/>
          </a:xfrm>
        </p:grpSpPr>
        <p:sp>
          <p:nvSpPr>
            <p:cNvPr id="10" name="TextBox 9"/>
            <p:cNvSpPr txBox="1"/>
            <p:nvPr/>
          </p:nvSpPr>
          <p:spPr>
            <a:xfrm>
              <a:off x="6355000" y="167499"/>
              <a:ext cx="194421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FFFF00"/>
                  </a:solidFill>
                  <a:latin typeface="+mj-ea"/>
                  <a:ea typeface="+mj-ea"/>
                </a:rPr>
                <a:t>王 刚</a:t>
              </a:r>
              <a:endParaRPr lang="en-US" altLang="zh-CN" sz="1200" b="1" dirty="0" smtClean="0">
                <a:solidFill>
                  <a:srgbClr val="FFFF00"/>
                </a:solidFill>
                <a:latin typeface="+mj-ea"/>
                <a:ea typeface="+mj-ea"/>
              </a:endParaRPr>
            </a:p>
            <a:p>
              <a:r>
                <a:rPr lang="en-US" altLang="zh-CN" sz="1100" b="1" dirty="0" smtClean="0">
                  <a:solidFill>
                    <a:srgbClr val="FFFF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cm.wanggangs.cn</a:t>
              </a:r>
              <a:endParaRPr lang="zh-CN" altLang="en-US" sz="1100" b="1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pic>
          <p:nvPicPr>
            <p:cNvPr id="11" name="Picture 2" descr="C:\Documents and Settings\WGCMCC\桌面\phon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65482" y="72008"/>
              <a:ext cx="906718" cy="5083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504" y="125760"/>
            <a:ext cx="8424936" cy="494928"/>
          </a:xfrm>
          <a:prstGeom prst="rect">
            <a:avLst/>
          </a:prstGeom>
        </p:spPr>
        <p:txBody>
          <a:bodyPr rtlCol="0"/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简单故障的排除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5576" y="1484784"/>
            <a:ext cx="7920880" cy="68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当出现无法播放时，首先使用手机或电脑连接无线网，查看无线网是否可以正常上网。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1043608" y="2602746"/>
            <a:ext cx="7344816" cy="68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如果手机或电脑上网正常，则按上面的步骤检查路由器与机顶盒之间的网线是否有连接错误；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1043608" y="3754874"/>
            <a:ext cx="7344816" cy="68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如果手机或电脑上网不正常，则按上面的步骤检查光猫与路由器之间的网线是否有连接错误、路由器配置是否有问题；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1043608" y="4907002"/>
            <a:ext cx="7344816" cy="68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如果检查后，网线连接、路由器与机顶盒配置均无问题，则按下面的步骤检查光猫是否有问题。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724128" y="72008"/>
            <a:ext cx="2833734" cy="541767"/>
            <a:chOff x="5465482" y="72008"/>
            <a:chExt cx="2833734" cy="541767"/>
          </a:xfrm>
        </p:grpSpPr>
        <p:sp>
          <p:nvSpPr>
            <p:cNvPr id="13" name="TextBox 12"/>
            <p:cNvSpPr txBox="1"/>
            <p:nvPr/>
          </p:nvSpPr>
          <p:spPr>
            <a:xfrm>
              <a:off x="6355000" y="167499"/>
              <a:ext cx="194421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FFFF00"/>
                  </a:solidFill>
                  <a:latin typeface="+mj-ea"/>
                  <a:ea typeface="+mj-ea"/>
                </a:rPr>
                <a:t>王 刚</a:t>
              </a:r>
              <a:endParaRPr lang="en-US" altLang="zh-CN" sz="1200" b="1" dirty="0" smtClean="0">
                <a:solidFill>
                  <a:srgbClr val="FFFF00"/>
                </a:solidFill>
                <a:latin typeface="+mj-ea"/>
                <a:ea typeface="+mj-ea"/>
              </a:endParaRPr>
            </a:p>
            <a:p>
              <a:r>
                <a:rPr lang="en-US" altLang="zh-CN" sz="1100" b="1" dirty="0" smtClean="0">
                  <a:solidFill>
                    <a:srgbClr val="FFFF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cm.wanggangs.cn</a:t>
              </a:r>
              <a:endParaRPr lang="zh-CN" altLang="en-US" sz="1100" b="1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pic>
          <p:nvPicPr>
            <p:cNvPr id="14" name="Picture 2" descr="C:\Documents and Settings\WGCMCC\桌面\phon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65482" y="72008"/>
              <a:ext cx="906718" cy="5083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504" y="125760"/>
            <a:ext cx="8424936" cy="494928"/>
          </a:xfrm>
          <a:prstGeom prst="rect">
            <a:avLst/>
          </a:prstGeom>
        </p:spPr>
        <p:txBody>
          <a:bodyPr rtlCol="0"/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前言：设备的连接示意图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2376264" cy="18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149080"/>
            <a:ext cx="2338660" cy="214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924944"/>
            <a:ext cx="24765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113424"/>
            <a:ext cx="1944216" cy="130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3140968"/>
            <a:ext cx="2016224" cy="151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96788" y="5373216"/>
            <a:ext cx="2067700" cy="114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圆角矩形 4"/>
          <p:cNvSpPr/>
          <p:nvPr/>
        </p:nvSpPr>
        <p:spPr>
          <a:xfrm>
            <a:off x="611560" y="1052736"/>
            <a:ext cx="1728192" cy="288032"/>
          </a:xfrm>
          <a:custGeom>
            <a:avLst/>
            <a:gdLst>
              <a:gd name="connsiteX0" fmla="*/ 0 w 3740283"/>
              <a:gd name="connsiteY0" fmla="*/ 76566 h 459387"/>
              <a:gd name="connsiteX1" fmla="*/ 76566 w 3740283"/>
              <a:gd name="connsiteY1" fmla="*/ 0 h 459387"/>
              <a:gd name="connsiteX2" fmla="*/ 3663717 w 3740283"/>
              <a:gd name="connsiteY2" fmla="*/ 0 h 459387"/>
              <a:gd name="connsiteX3" fmla="*/ 3740283 w 3740283"/>
              <a:gd name="connsiteY3" fmla="*/ 76566 h 459387"/>
              <a:gd name="connsiteX4" fmla="*/ 3740283 w 3740283"/>
              <a:gd name="connsiteY4" fmla="*/ 382821 h 459387"/>
              <a:gd name="connsiteX5" fmla="*/ 3663717 w 3740283"/>
              <a:gd name="connsiteY5" fmla="*/ 459387 h 459387"/>
              <a:gd name="connsiteX6" fmla="*/ 76566 w 3740283"/>
              <a:gd name="connsiteY6" fmla="*/ 459387 h 459387"/>
              <a:gd name="connsiteX7" fmla="*/ 0 w 3740283"/>
              <a:gd name="connsiteY7" fmla="*/ 382821 h 459387"/>
              <a:gd name="connsiteX8" fmla="*/ 0 w 3740283"/>
              <a:gd name="connsiteY8" fmla="*/ 76566 h 459387"/>
              <a:gd name="connsiteX0" fmla="*/ 87086 w 3827369"/>
              <a:gd name="connsiteY0" fmla="*/ 76566 h 459387"/>
              <a:gd name="connsiteX1" fmla="*/ 163652 w 3827369"/>
              <a:gd name="connsiteY1" fmla="*/ 0 h 459387"/>
              <a:gd name="connsiteX2" fmla="*/ 3750803 w 3827369"/>
              <a:gd name="connsiteY2" fmla="*/ 0 h 459387"/>
              <a:gd name="connsiteX3" fmla="*/ 3827369 w 3827369"/>
              <a:gd name="connsiteY3" fmla="*/ 76566 h 459387"/>
              <a:gd name="connsiteX4" fmla="*/ 3827369 w 3827369"/>
              <a:gd name="connsiteY4" fmla="*/ 382821 h 459387"/>
              <a:gd name="connsiteX5" fmla="*/ 3750803 w 3827369"/>
              <a:gd name="connsiteY5" fmla="*/ 459387 h 459387"/>
              <a:gd name="connsiteX6" fmla="*/ 163652 w 3827369"/>
              <a:gd name="connsiteY6" fmla="*/ 459387 h 459387"/>
              <a:gd name="connsiteX7" fmla="*/ 0 w 3827369"/>
              <a:gd name="connsiteY7" fmla="*/ 411849 h 459387"/>
              <a:gd name="connsiteX8" fmla="*/ 87086 w 3827369"/>
              <a:gd name="connsiteY8" fmla="*/ 76566 h 45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7369" h="459387">
                <a:moveTo>
                  <a:pt x="87086" y="76566"/>
                </a:moveTo>
                <a:cubicBezTo>
                  <a:pt x="87086" y="34280"/>
                  <a:pt x="121366" y="0"/>
                  <a:pt x="163652" y="0"/>
                </a:cubicBezTo>
                <a:lnTo>
                  <a:pt x="3750803" y="0"/>
                </a:lnTo>
                <a:cubicBezTo>
                  <a:pt x="3793089" y="0"/>
                  <a:pt x="3827369" y="34280"/>
                  <a:pt x="3827369" y="76566"/>
                </a:cubicBezTo>
                <a:lnTo>
                  <a:pt x="3827369" y="382821"/>
                </a:lnTo>
                <a:cubicBezTo>
                  <a:pt x="3827369" y="425107"/>
                  <a:pt x="3793089" y="459387"/>
                  <a:pt x="3750803" y="459387"/>
                </a:cubicBezTo>
                <a:lnTo>
                  <a:pt x="163652" y="459387"/>
                </a:lnTo>
                <a:cubicBezTo>
                  <a:pt x="121366" y="459387"/>
                  <a:pt x="0" y="454135"/>
                  <a:pt x="0" y="411849"/>
                </a:cubicBezTo>
                <a:cubicBezTo>
                  <a:pt x="0" y="309764"/>
                  <a:pt x="87086" y="178651"/>
                  <a:pt x="87086" y="7656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光猫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4"/>
          <p:cNvSpPr/>
          <p:nvPr/>
        </p:nvSpPr>
        <p:spPr>
          <a:xfrm>
            <a:off x="611560" y="3789040"/>
            <a:ext cx="1728192" cy="288032"/>
          </a:xfrm>
          <a:custGeom>
            <a:avLst/>
            <a:gdLst>
              <a:gd name="connsiteX0" fmla="*/ 0 w 3740283"/>
              <a:gd name="connsiteY0" fmla="*/ 76566 h 459387"/>
              <a:gd name="connsiteX1" fmla="*/ 76566 w 3740283"/>
              <a:gd name="connsiteY1" fmla="*/ 0 h 459387"/>
              <a:gd name="connsiteX2" fmla="*/ 3663717 w 3740283"/>
              <a:gd name="connsiteY2" fmla="*/ 0 h 459387"/>
              <a:gd name="connsiteX3" fmla="*/ 3740283 w 3740283"/>
              <a:gd name="connsiteY3" fmla="*/ 76566 h 459387"/>
              <a:gd name="connsiteX4" fmla="*/ 3740283 w 3740283"/>
              <a:gd name="connsiteY4" fmla="*/ 382821 h 459387"/>
              <a:gd name="connsiteX5" fmla="*/ 3663717 w 3740283"/>
              <a:gd name="connsiteY5" fmla="*/ 459387 h 459387"/>
              <a:gd name="connsiteX6" fmla="*/ 76566 w 3740283"/>
              <a:gd name="connsiteY6" fmla="*/ 459387 h 459387"/>
              <a:gd name="connsiteX7" fmla="*/ 0 w 3740283"/>
              <a:gd name="connsiteY7" fmla="*/ 382821 h 459387"/>
              <a:gd name="connsiteX8" fmla="*/ 0 w 3740283"/>
              <a:gd name="connsiteY8" fmla="*/ 76566 h 459387"/>
              <a:gd name="connsiteX0" fmla="*/ 87086 w 3827369"/>
              <a:gd name="connsiteY0" fmla="*/ 76566 h 459387"/>
              <a:gd name="connsiteX1" fmla="*/ 163652 w 3827369"/>
              <a:gd name="connsiteY1" fmla="*/ 0 h 459387"/>
              <a:gd name="connsiteX2" fmla="*/ 3750803 w 3827369"/>
              <a:gd name="connsiteY2" fmla="*/ 0 h 459387"/>
              <a:gd name="connsiteX3" fmla="*/ 3827369 w 3827369"/>
              <a:gd name="connsiteY3" fmla="*/ 76566 h 459387"/>
              <a:gd name="connsiteX4" fmla="*/ 3827369 w 3827369"/>
              <a:gd name="connsiteY4" fmla="*/ 382821 h 459387"/>
              <a:gd name="connsiteX5" fmla="*/ 3750803 w 3827369"/>
              <a:gd name="connsiteY5" fmla="*/ 459387 h 459387"/>
              <a:gd name="connsiteX6" fmla="*/ 163652 w 3827369"/>
              <a:gd name="connsiteY6" fmla="*/ 459387 h 459387"/>
              <a:gd name="connsiteX7" fmla="*/ 0 w 3827369"/>
              <a:gd name="connsiteY7" fmla="*/ 411849 h 459387"/>
              <a:gd name="connsiteX8" fmla="*/ 87086 w 3827369"/>
              <a:gd name="connsiteY8" fmla="*/ 76566 h 45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7369" h="459387">
                <a:moveTo>
                  <a:pt x="87086" y="76566"/>
                </a:moveTo>
                <a:cubicBezTo>
                  <a:pt x="87086" y="34280"/>
                  <a:pt x="121366" y="0"/>
                  <a:pt x="163652" y="0"/>
                </a:cubicBezTo>
                <a:lnTo>
                  <a:pt x="3750803" y="0"/>
                </a:lnTo>
                <a:cubicBezTo>
                  <a:pt x="3793089" y="0"/>
                  <a:pt x="3827369" y="34280"/>
                  <a:pt x="3827369" y="76566"/>
                </a:cubicBezTo>
                <a:lnTo>
                  <a:pt x="3827369" y="382821"/>
                </a:lnTo>
                <a:cubicBezTo>
                  <a:pt x="3827369" y="425107"/>
                  <a:pt x="3793089" y="459387"/>
                  <a:pt x="3750803" y="459387"/>
                </a:cubicBezTo>
                <a:lnTo>
                  <a:pt x="163652" y="459387"/>
                </a:lnTo>
                <a:cubicBezTo>
                  <a:pt x="121366" y="459387"/>
                  <a:pt x="0" y="454135"/>
                  <a:pt x="0" y="411849"/>
                </a:cubicBezTo>
                <a:cubicBezTo>
                  <a:pt x="0" y="309764"/>
                  <a:pt x="87086" y="178651"/>
                  <a:pt x="87086" y="7656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路由器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4"/>
          <p:cNvSpPr/>
          <p:nvPr/>
        </p:nvSpPr>
        <p:spPr>
          <a:xfrm>
            <a:off x="3563888" y="2564904"/>
            <a:ext cx="1728192" cy="288032"/>
          </a:xfrm>
          <a:custGeom>
            <a:avLst/>
            <a:gdLst>
              <a:gd name="connsiteX0" fmla="*/ 0 w 3740283"/>
              <a:gd name="connsiteY0" fmla="*/ 76566 h 459387"/>
              <a:gd name="connsiteX1" fmla="*/ 76566 w 3740283"/>
              <a:gd name="connsiteY1" fmla="*/ 0 h 459387"/>
              <a:gd name="connsiteX2" fmla="*/ 3663717 w 3740283"/>
              <a:gd name="connsiteY2" fmla="*/ 0 h 459387"/>
              <a:gd name="connsiteX3" fmla="*/ 3740283 w 3740283"/>
              <a:gd name="connsiteY3" fmla="*/ 76566 h 459387"/>
              <a:gd name="connsiteX4" fmla="*/ 3740283 w 3740283"/>
              <a:gd name="connsiteY4" fmla="*/ 382821 h 459387"/>
              <a:gd name="connsiteX5" fmla="*/ 3663717 w 3740283"/>
              <a:gd name="connsiteY5" fmla="*/ 459387 h 459387"/>
              <a:gd name="connsiteX6" fmla="*/ 76566 w 3740283"/>
              <a:gd name="connsiteY6" fmla="*/ 459387 h 459387"/>
              <a:gd name="connsiteX7" fmla="*/ 0 w 3740283"/>
              <a:gd name="connsiteY7" fmla="*/ 382821 h 459387"/>
              <a:gd name="connsiteX8" fmla="*/ 0 w 3740283"/>
              <a:gd name="connsiteY8" fmla="*/ 76566 h 459387"/>
              <a:gd name="connsiteX0" fmla="*/ 87086 w 3827369"/>
              <a:gd name="connsiteY0" fmla="*/ 76566 h 459387"/>
              <a:gd name="connsiteX1" fmla="*/ 163652 w 3827369"/>
              <a:gd name="connsiteY1" fmla="*/ 0 h 459387"/>
              <a:gd name="connsiteX2" fmla="*/ 3750803 w 3827369"/>
              <a:gd name="connsiteY2" fmla="*/ 0 h 459387"/>
              <a:gd name="connsiteX3" fmla="*/ 3827369 w 3827369"/>
              <a:gd name="connsiteY3" fmla="*/ 76566 h 459387"/>
              <a:gd name="connsiteX4" fmla="*/ 3827369 w 3827369"/>
              <a:gd name="connsiteY4" fmla="*/ 382821 h 459387"/>
              <a:gd name="connsiteX5" fmla="*/ 3750803 w 3827369"/>
              <a:gd name="connsiteY5" fmla="*/ 459387 h 459387"/>
              <a:gd name="connsiteX6" fmla="*/ 163652 w 3827369"/>
              <a:gd name="connsiteY6" fmla="*/ 459387 h 459387"/>
              <a:gd name="connsiteX7" fmla="*/ 0 w 3827369"/>
              <a:gd name="connsiteY7" fmla="*/ 411849 h 459387"/>
              <a:gd name="connsiteX8" fmla="*/ 87086 w 3827369"/>
              <a:gd name="connsiteY8" fmla="*/ 76566 h 45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7369" h="459387">
                <a:moveTo>
                  <a:pt x="87086" y="76566"/>
                </a:moveTo>
                <a:cubicBezTo>
                  <a:pt x="87086" y="34280"/>
                  <a:pt x="121366" y="0"/>
                  <a:pt x="163652" y="0"/>
                </a:cubicBezTo>
                <a:lnTo>
                  <a:pt x="3750803" y="0"/>
                </a:lnTo>
                <a:cubicBezTo>
                  <a:pt x="3793089" y="0"/>
                  <a:pt x="3827369" y="34280"/>
                  <a:pt x="3827369" y="76566"/>
                </a:cubicBezTo>
                <a:lnTo>
                  <a:pt x="3827369" y="382821"/>
                </a:lnTo>
                <a:cubicBezTo>
                  <a:pt x="3827369" y="425107"/>
                  <a:pt x="3793089" y="459387"/>
                  <a:pt x="3750803" y="459387"/>
                </a:cubicBezTo>
                <a:lnTo>
                  <a:pt x="163652" y="459387"/>
                </a:lnTo>
                <a:cubicBezTo>
                  <a:pt x="121366" y="459387"/>
                  <a:pt x="0" y="454135"/>
                  <a:pt x="0" y="411849"/>
                </a:cubicBezTo>
                <a:cubicBezTo>
                  <a:pt x="0" y="309764"/>
                  <a:pt x="87086" y="178651"/>
                  <a:pt x="87086" y="7656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机顶盒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4"/>
          <p:cNvSpPr/>
          <p:nvPr/>
        </p:nvSpPr>
        <p:spPr>
          <a:xfrm>
            <a:off x="7020272" y="764704"/>
            <a:ext cx="1728192" cy="288032"/>
          </a:xfrm>
          <a:custGeom>
            <a:avLst/>
            <a:gdLst>
              <a:gd name="connsiteX0" fmla="*/ 0 w 3740283"/>
              <a:gd name="connsiteY0" fmla="*/ 76566 h 459387"/>
              <a:gd name="connsiteX1" fmla="*/ 76566 w 3740283"/>
              <a:gd name="connsiteY1" fmla="*/ 0 h 459387"/>
              <a:gd name="connsiteX2" fmla="*/ 3663717 w 3740283"/>
              <a:gd name="connsiteY2" fmla="*/ 0 h 459387"/>
              <a:gd name="connsiteX3" fmla="*/ 3740283 w 3740283"/>
              <a:gd name="connsiteY3" fmla="*/ 76566 h 459387"/>
              <a:gd name="connsiteX4" fmla="*/ 3740283 w 3740283"/>
              <a:gd name="connsiteY4" fmla="*/ 382821 h 459387"/>
              <a:gd name="connsiteX5" fmla="*/ 3663717 w 3740283"/>
              <a:gd name="connsiteY5" fmla="*/ 459387 h 459387"/>
              <a:gd name="connsiteX6" fmla="*/ 76566 w 3740283"/>
              <a:gd name="connsiteY6" fmla="*/ 459387 h 459387"/>
              <a:gd name="connsiteX7" fmla="*/ 0 w 3740283"/>
              <a:gd name="connsiteY7" fmla="*/ 382821 h 459387"/>
              <a:gd name="connsiteX8" fmla="*/ 0 w 3740283"/>
              <a:gd name="connsiteY8" fmla="*/ 76566 h 459387"/>
              <a:gd name="connsiteX0" fmla="*/ 87086 w 3827369"/>
              <a:gd name="connsiteY0" fmla="*/ 76566 h 459387"/>
              <a:gd name="connsiteX1" fmla="*/ 163652 w 3827369"/>
              <a:gd name="connsiteY1" fmla="*/ 0 h 459387"/>
              <a:gd name="connsiteX2" fmla="*/ 3750803 w 3827369"/>
              <a:gd name="connsiteY2" fmla="*/ 0 h 459387"/>
              <a:gd name="connsiteX3" fmla="*/ 3827369 w 3827369"/>
              <a:gd name="connsiteY3" fmla="*/ 76566 h 459387"/>
              <a:gd name="connsiteX4" fmla="*/ 3827369 w 3827369"/>
              <a:gd name="connsiteY4" fmla="*/ 382821 h 459387"/>
              <a:gd name="connsiteX5" fmla="*/ 3750803 w 3827369"/>
              <a:gd name="connsiteY5" fmla="*/ 459387 h 459387"/>
              <a:gd name="connsiteX6" fmla="*/ 163652 w 3827369"/>
              <a:gd name="connsiteY6" fmla="*/ 459387 h 459387"/>
              <a:gd name="connsiteX7" fmla="*/ 0 w 3827369"/>
              <a:gd name="connsiteY7" fmla="*/ 411849 h 459387"/>
              <a:gd name="connsiteX8" fmla="*/ 87086 w 3827369"/>
              <a:gd name="connsiteY8" fmla="*/ 76566 h 45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7369" h="459387">
                <a:moveTo>
                  <a:pt x="87086" y="76566"/>
                </a:moveTo>
                <a:cubicBezTo>
                  <a:pt x="87086" y="34280"/>
                  <a:pt x="121366" y="0"/>
                  <a:pt x="163652" y="0"/>
                </a:cubicBezTo>
                <a:lnTo>
                  <a:pt x="3750803" y="0"/>
                </a:lnTo>
                <a:cubicBezTo>
                  <a:pt x="3793089" y="0"/>
                  <a:pt x="3827369" y="34280"/>
                  <a:pt x="3827369" y="76566"/>
                </a:cubicBezTo>
                <a:lnTo>
                  <a:pt x="3827369" y="382821"/>
                </a:lnTo>
                <a:cubicBezTo>
                  <a:pt x="3827369" y="425107"/>
                  <a:pt x="3793089" y="459387"/>
                  <a:pt x="3750803" y="459387"/>
                </a:cubicBezTo>
                <a:lnTo>
                  <a:pt x="163652" y="459387"/>
                </a:lnTo>
                <a:cubicBezTo>
                  <a:pt x="121366" y="459387"/>
                  <a:pt x="0" y="454135"/>
                  <a:pt x="0" y="411849"/>
                </a:cubicBezTo>
                <a:cubicBezTo>
                  <a:pt x="0" y="309764"/>
                  <a:pt x="87086" y="178651"/>
                  <a:pt x="87086" y="7656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液晶电视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4"/>
          <p:cNvSpPr/>
          <p:nvPr/>
        </p:nvSpPr>
        <p:spPr>
          <a:xfrm>
            <a:off x="7020272" y="2780928"/>
            <a:ext cx="1728192" cy="288032"/>
          </a:xfrm>
          <a:custGeom>
            <a:avLst/>
            <a:gdLst>
              <a:gd name="connsiteX0" fmla="*/ 0 w 3740283"/>
              <a:gd name="connsiteY0" fmla="*/ 76566 h 459387"/>
              <a:gd name="connsiteX1" fmla="*/ 76566 w 3740283"/>
              <a:gd name="connsiteY1" fmla="*/ 0 h 459387"/>
              <a:gd name="connsiteX2" fmla="*/ 3663717 w 3740283"/>
              <a:gd name="connsiteY2" fmla="*/ 0 h 459387"/>
              <a:gd name="connsiteX3" fmla="*/ 3740283 w 3740283"/>
              <a:gd name="connsiteY3" fmla="*/ 76566 h 459387"/>
              <a:gd name="connsiteX4" fmla="*/ 3740283 w 3740283"/>
              <a:gd name="connsiteY4" fmla="*/ 382821 h 459387"/>
              <a:gd name="connsiteX5" fmla="*/ 3663717 w 3740283"/>
              <a:gd name="connsiteY5" fmla="*/ 459387 h 459387"/>
              <a:gd name="connsiteX6" fmla="*/ 76566 w 3740283"/>
              <a:gd name="connsiteY6" fmla="*/ 459387 h 459387"/>
              <a:gd name="connsiteX7" fmla="*/ 0 w 3740283"/>
              <a:gd name="connsiteY7" fmla="*/ 382821 h 459387"/>
              <a:gd name="connsiteX8" fmla="*/ 0 w 3740283"/>
              <a:gd name="connsiteY8" fmla="*/ 76566 h 459387"/>
              <a:gd name="connsiteX0" fmla="*/ 87086 w 3827369"/>
              <a:gd name="connsiteY0" fmla="*/ 76566 h 459387"/>
              <a:gd name="connsiteX1" fmla="*/ 163652 w 3827369"/>
              <a:gd name="connsiteY1" fmla="*/ 0 h 459387"/>
              <a:gd name="connsiteX2" fmla="*/ 3750803 w 3827369"/>
              <a:gd name="connsiteY2" fmla="*/ 0 h 459387"/>
              <a:gd name="connsiteX3" fmla="*/ 3827369 w 3827369"/>
              <a:gd name="connsiteY3" fmla="*/ 76566 h 459387"/>
              <a:gd name="connsiteX4" fmla="*/ 3827369 w 3827369"/>
              <a:gd name="connsiteY4" fmla="*/ 382821 h 459387"/>
              <a:gd name="connsiteX5" fmla="*/ 3750803 w 3827369"/>
              <a:gd name="connsiteY5" fmla="*/ 459387 h 459387"/>
              <a:gd name="connsiteX6" fmla="*/ 163652 w 3827369"/>
              <a:gd name="connsiteY6" fmla="*/ 459387 h 459387"/>
              <a:gd name="connsiteX7" fmla="*/ 0 w 3827369"/>
              <a:gd name="connsiteY7" fmla="*/ 411849 h 459387"/>
              <a:gd name="connsiteX8" fmla="*/ 87086 w 3827369"/>
              <a:gd name="connsiteY8" fmla="*/ 76566 h 45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7369" h="459387">
                <a:moveTo>
                  <a:pt x="87086" y="76566"/>
                </a:moveTo>
                <a:cubicBezTo>
                  <a:pt x="87086" y="34280"/>
                  <a:pt x="121366" y="0"/>
                  <a:pt x="163652" y="0"/>
                </a:cubicBezTo>
                <a:lnTo>
                  <a:pt x="3750803" y="0"/>
                </a:lnTo>
                <a:cubicBezTo>
                  <a:pt x="3793089" y="0"/>
                  <a:pt x="3827369" y="34280"/>
                  <a:pt x="3827369" y="76566"/>
                </a:cubicBezTo>
                <a:lnTo>
                  <a:pt x="3827369" y="382821"/>
                </a:lnTo>
                <a:cubicBezTo>
                  <a:pt x="3827369" y="425107"/>
                  <a:pt x="3793089" y="459387"/>
                  <a:pt x="3750803" y="459387"/>
                </a:cubicBezTo>
                <a:lnTo>
                  <a:pt x="163652" y="459387"/>
                </a:lnTo>
                <a:cubicBezTo>
                  <a:pt x="121366" y="459387"/>
                  <a:pt x="0" y="454135"/>
                  <a:pt x="0" y="411849"/>
                </a:cubicBezTo>
                <a:cubicBezTo>
                  <a:pt x="0" y="309764"/>
                  <a:pt x="87086" y="178651"/>
                  <a:pt x="87086" y="7656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老式电视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4"/>
          <p:cNvSpPr/>
          <p:nvPr/>
        </p:nvSpPr>
        <p:spPr>
          <a:xfrm>
            <a:off x="7020272" y="4941168"/>
            <a:ext cx="1728192" cy="288032"/>
          </a:xfrm>
          <a:custGeom>
            <a:avLst/>
            <a:gdLst>
              <a:gd name="connsiteX0" fmla="*/ 0 w 3740283"/>
              <a:gd name="connsiteY0" fmla="*/ 76566 h 459387"/>
              <a:gd name="connsiteX1" fmla="*/ 76566 w 3740283"/>
              <a:gd name="connsiteY1" fmla="*/ 0 h 459387"/>
              <a:gd name="connsiteX2" fmla="*/ 3663717 w 3740283"/>
              <a:gd name="connsiteY2" fmla="*/ 0 h 459387"/>
              <a:gd name="connsiteX3" fmla="*/ 3740283 w 3740283"/>
              <a:gd name="connsiteY3" fmla="*/ 76566 h 459387"/>
              <a:gd name="connsiteX4" fmla="*/ 3740283 w 3740283"/>
              <a:gd name="connsiteY4" fmla="*/ 382821 h 459387"/>
              <a:gd name="connsiteX5" fmla="*/ 3663717 w 3740283"/>
              <a:gd name="connsiteY5" fmla="*/ 459387 h 459387"/>
              <a:gd name="connsiteX6" fmla="*/ 76566 w 3740283"/>
              <a:gd name="connsiteY6" fmla="*/ 459387 h 459387"/>
              <a:gd name="connsiteX7" fmla="*/ 0 w 3740283"/>
              <a:gd name="connsiteY7" fmla="*/ 382821 h 459387"/>
              <a:gd name="connsiteX8" fmla="*/ 0 w 3740283"/>
              <a:gd name="connsiteY8" fmla="*/ 76566 h 459387"/>
              <a:gd name="connsiteX0" fmla="*/ 87086 w 3827369"/>
              <a:gd name="connsiteY0" fmla="*/ 76566 h 459387"/>
              <a:gd name="connsiteX1" fmla="*/ 163652 w 3827369"/>
              <a:gd name="connsiteY1" fmla="*/ 0 h 459387"/>
              <a:gd name="connsiteX2" fmla="*/ 3750803 w 3827369"/>
              <a:gd name="connsiteY2" fmla="*/ 0 h 459387"/>
              <a:gd name="connsiteX3" fmla="*/ 3827369 w 3827369"/>
              <a:gd name="connsiteY3" fmla="*/ 76566 h 459387"/>
              <a:gd name="connsiteX4" fmla="*/ 3827369 w 3827369"/>
              <a:gd name="connsiteY4" fmla="*/ 382821 h 459387"/>
              <a:gd name="connsiteX5" fmla="*/ 3750803 w 3827369"/>
              <a:gd name="connsiteY5" fmla="*/ 459387 h 459387"/>
              <a:gd name="connsiteX6" fmla="*/ 163652 w 3827369"/>
              <a:gd name="connsiteY6" fmla="*/ 459387 h 459387"/>
              <a:gd name="connsiteX7" fmla="*/ 0 w 3827369"/>
              <a:gd name="connsiteY7" fmla="*/ 411849 h 459387"/>
              <a:gd name="connsiteX8" fmla="*/ 87086 w 3827369"/>
              <a:gd name="connsiteY8" fmla="*/ 76566 h 45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7369" h="459387">
                <a:moveTo>
                  <a:pt x="87086" y="76566"/>
                </a:moveTo>
                <a:cubicBezTo>
                  <a:pt x="87086" y="34280"/>
                  <a:pt x="121366" y="0"/>
                  <a:pt x="163652" y="0"/>
                </a:cubicBezTo>
                <a:lnTo>
                  <a:pt x="3750803" y="0"/>
                </a:lnTo>
                <a:cubicBezTo>
                  <a:pt x="3793089" y="0"/>
                  <a:pt x="3827369" y="34280"/>
                  <a:pt x="3827369" y="76566"/>
                </a:cubicBezTo>
                <a:lnTo>
                  <a:pt x="3827369" y="382821"/>
                </a:lnTo>
                <a:cubicBezTo>
                  <a:pt x="3827369" y="425107"/>
                  <a:pt x="3793089" y="459387"/>
                  <a:pt x="3750803" y="459387"/>
                </a:cubicBezTo>
                <a:lnTo>
                  <a:pt x="163652" y="459387"/>
                </a:lnTo>
                <a:cubicBezTo>
                  <a:pt x="121366" y="459387"/>
                  <a:pt x="0" y="454135"/>
                  <a:pt x="0" y="411849"/>
                </a:cubicBezTo>
                <a:cubicBezTo>
                  <a:pt x="0" y="309764"/>
                  <a:pt x="87086" y="178651"/>
                  <a:pt x="87086" y="7656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投影仪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1104327" y="1556792"/>
            <a:ext cx="5797647" cy="4518223"/>
            <a:chOff x="1104327" y="1556792"/>
            <a:chExt cx="5797647" cy="4518223"/>
          </a:xfrm>
        </p:grpSpPr>
        <p:cxnSp>
          <p:nvCxnSpPr>
            <p:cNvPr id="30" name="直接连接符 29"/>
            <p:cNvCxnSpPr>
              <a:stCxn id="1026" idx="3"/>
            </p:cNvCxnSpPr>
            <p:nvPr/>
          </p:nvCxnSpPr>
          <p:spPr>
            <a:xfrm flipV="1">
              <a:off x="2699792" y="2348880"/>
              <a:ext cx="216024" cy="12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2893238" y="2333317"/>
              <a:ext cx="8384" cy="24386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1104327" y="4785863"/>
              <a:ext cx="18002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1104327" y="4774574"/>
              <a:ext cx="8384" cy="6706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3264567" y="4077072"/>
              <a:ext cx="11289" cy="107751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691680" y="5145903"/>
              <a:ext cx="1584176" cy="1128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1691680" y="5134614"/>
              <a:ext cx="8384" cy="3106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3264567" y="4077072"/>
              <a:ext cx="371329" cy="1129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27018" y="1556792"/>
              <a:ext cx="567915" cy="413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34059" y="5661248"/>
              <a:ext cx="567915" cy="413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4" name="组合 53"/>
            <p:cNvGrpSpPr/>
            <p:nvPr/>
          </p:nvGrpSpPr>
          <p:grpSpPr>
            <a:xfrm rot="10800000">
              <a:off x="6228185" y="3356992"/>
              <a:ext cx="666750" cy="1023675"/>
              <a:chOff x="5004048" y="1181189"/>
              <a:chExt cx="666750" cy="1023675"/>
            </a:xfrm>
          </p:grpSpPr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004048" y="1181189"/>
                <a:ext cx="657225" cy="295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004048" y="1547639"/>
                <a:ext cx="666750" cy="657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55" name="直接连接符 54"/>
            <p:cNvCxnSpPr/>
            <p:nvPr/>
          </p:nvCxnSpPr>
          <p:spPr>
            <a:xfrm>
              <a:off x="5458674" y="1738949"/>
              <a:ext cx="0" cy="186258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5436096" y="1772816"/>
              <a:ext cx="89933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5458674" y="4624619"/>
              <a:ext cx="0" cy="1296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5458674" y="5877272"/>
              <a:ext cx="89933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5830051" y="3861048"/>
              <a:ext cx="432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5962762" y="3489719"/>
              <a:ext cx="288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>
              <a:off x="5974019" y="4221088"/>
              <a:ext cx="288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>
              <a:off x="5989582" y="3462955"/>
              <a:ext cx="0" cy="792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直接连接符 73"/>
          <p:cNvCxnSpPr/>
          <p:nvPr/>
        </p:nvCxnSpPr>
        <p:spPr>
          <a:xfrm flipV="1">
            <a:off x="3779912" y="1627560"/>
            <a:ext cx="936104" cy="12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圆角矩形 4"/>
          <p:cNvSpPr/>
          <p:nvPr/>
        </p:nvSpPr>
        <p:spPr>
          <a:xfrm>
            <a:off x="3419872" y="1052736"/>
            <a:ext cx="1728192" cy="288032"/>
          </a:xfrm>
          <a:custGeom>
            <a:avLst/>
            <a:gdLst>
              <a:gd name="connsiteX0" fmla="*/ 0 w 3740283"/>
              <a:gd name="connsiteY0" fmla="*/ 76566 h 459387"/>
              <a:gd name="connsiteX1" fmla="*/ 76566 w 3740283"/>
              <a:gd name="connsiteY1" fmla="*/ 0 h 459387"/>
              <a:gd name="connsiteX2" fmla="*/ 3663717 w 3740283"/>
              <a:gd name="connsiteY2" fmla="*/ 0 h 459387"/>
              <a:gd name="connsiteX3" fmla="*/ 3740283 w 3740283"/>
              <a:gd name="connsiteY3" fmla="*/ 76566 h 459387"/>
              <a:gd name="connsiteX4" fmla="*/ 3740283 w 3740283"/>
              <a:gd name="connsiteY4" fmla="*/ 382821 h 459387"/>
              <a:gd name="connsiteX5" fmla="*/ 3663717 w 3740283"/>
              <a:gd name="connsiteY5" fmla="*/ 459387 h 459387"/>
              <a:gd name="connsiteX6" fmla="*/ 76566 w 3740283"/>
              <a:gd name="connsiteY6" fmla="*/ 459387 h 459387"/>
              <a:gd name="connsiteX7" fmla="*/ 0 w 3740283"/>
              <a:gd name="connsiteY7" fmla="*/ 382821 h 459387"/>
              <a:gd name="connsiteX8" fmla="*/ 0 w 3740283"/>
              <a:gd name="connsiteY8" fmla="*/ 76566 h 459387"/>
              <a:gd name="connsiteX0" fmla="*/ 87086 w 3827369"/>
              <a:gd name="connsiteY0" fmla="*/ 76566 h 459387"/>
              <a:gd name="connsiteX1" fmla="*/ 163652 w 3827369"/>
              <a:gd name="connsiteY1" fmla="*/ 0 h 459387"/>
              <a:gd name="connsiteX2" fmla="*/ 3750803 w 3827369"/>
              <a:gd name="connsiteY2" fmla="*/ 0 h 459387"/>
              <a:gd name="connsiteX3" fmla="*/ 3827369 w 3827369"/>
              <a:gd name="connsiteY3" fmla="*/ 76566 h 459387"/>
              <a:gd name="connsiteX4" fmla="*/ 3827369 w 3827369"/>
              <a:gd name="connsiteY4" fmla="*/ 382821 h 459387"/>
              <a:gd name="connsiteX5" fmla="*/ 3750803 w 3827369"/>
              <a:gd name="connsiteY5" fmla="*/ 459387 h 459387"/>
              <a:gd name="connsiteX6" fmla="*/ 163652 w 3827369"/>
              <a:gd name="connsiteY6" fmla="*/ 459387 h 459387"/>
              <a:gd name="connsiteX7" fmla="*/ 0 w 3827369"/>
              <a:gd name="connsiteY7" fmla="*/ 411849 h 459387"/>
              <a:gd name="connsiteX8" fmla="*/ 87086 w 3827369"/>
              <a:gd name="connsiteY8" fmla="*/ 76566 h 45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7369" h="459387">
                <a:moveTo>
                  <a:pt x="87086" y="76566"/>
                </a:moveTo>
                <a:cubicBezTo>
                  <a:pt x="87086" y="34280"/>
                  <a:pt x="121366" y="0"/>
                  <a:pt x="163652" y="0"/>
                </a:cubicBezTo>
                <a:lnTo>
                  <a:pt x="3750803" y="0"/>
                </a:lnTo>
                <a:cubicBezTo>
                  <a:pt x="3793089" y="0"/>
                  <a:pt x="3827369" y="34280"/>
                  <a:pt x="3827369" y="76566"/>
                </a:cubicBezTo>
                <a:lnTo>
                  <a:pt x="3827369" y="382821"/>
                </a:lnTo>
                <a:cubicBezTo>
                  <a:pt x="3827369" y="425107"/>
                  <a:pt x="3793089" y="459387"/>
                  <a:pt x="3750803" y="459387"/>
                </a:cubicBezTo>
                <a:lnTo>
                  <a:pt x="163652" y="459387"/>
                </a:lnTo>
                <a:cubicBezTo>
                  <a:pt x="121366" y="459387"/>
                  <a:pt x="0" y="454135"/>
                  <a:pt x="0" y="411849"/>
                </a:cubicBezTo>
                <a:cubicBezTo>
                  <a:pt x="0" y="309764"/>
                  <a:pt x="87086" y="178651"/>
                  <a:pt x="87086" y="7656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网线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7" name="直接连接符 76"/>
          <p:cNvCxnSpPr/>
          <p:nvPr/>
        </p:nvCxnSpPr>
        <p:spPr>
          <a:xfrm>
            <a:off x="3816684" y="5877272"/>
            <a:ext cx="8993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圆角矩形 4"/>
          <p:cNvSpPr/>
          <p:nvPr/>
        </p:nvSpPr>
        <p:spPr>
          <a:xfrm>
            <a:off x="3419872" y="6165304"/>
            <a:ext cx="1728192" cy="288032"/>
          </a:xfrm>
          <a:custGeom>
            <a:avLst/>
            <a:gdLst>
              <a:gd name="connsiteX0" fmla="*/ 0 w 3740283"/>
              <a:gd name="connsiteY0" fmla="*/ 76566 h 459387"/>
              <a:gd name="connsiteX1" fmla="*/ 76566 w 3740283"/>
              <a:gd name="connsiteY1" fmla="*/ 0 h 459387"/>
              <a:gd name="connsiteX2" fmla="*/ 3663717 w 3740283"/>
              <a:gd name="connsiteY2" fmla="*/ 0 h 459387"/>
              <a:gd name="connsiteX3" fmla="*/ 3740283 w 3740283"/>
              <a:gd name="connsiteY3" fmla="*/ 76566 h 459387"/>
              <a:gd name="connsiteX4" fmla="*/ 3740283 w 3740283"/>
              <a:gd name="connsiteY4" fmla="*/ 382821 h 459387"/>
              <a:gd name="connsiteX5" fmla="*/ 3663717 w 3740283"/>
              <a:gd name="connsiteY5" fmla="*/ 459387 h 459387"/>
              <a:gd name="connsiteX6" fmla="*/ 76566 w 3740283"/>
              <a:gd name="connsiteY6" fmla="*/ 459387 h 459387"/>
              <a:gd name="connsiteX7" fmla="*/ 0 w 3740283"/>
              <a:gd name="connsiteY7" fmla="*/ 382821 h 459387"/>
              <a:gd name="connsiteX8" fmla="*/ 0 w 3740283"/>
              <a:gd name="connsiteY8" fmla="*/ 76566 h 459387"/>
              <a:gd name="connsiteX0" fmla="*/ 87086 w 3827369"/>
              <a:gd name="connsiteY0" fmla="*/ 76566 h 459387"/>
              <a:gd name="connsiteX1" fmla="*/ 163652 w 3827369"/>
              <a:gd name="connsiteY1" fmla="*/ 0 h 459387"/>
              <a:gd name="connsiteX2" fmla="*/ 3750803 w 3827369"/>
              <a:gd name="connsiteY2" fmla="*/ 0 h 459387"/>
              <a:gd name="connsiteX3" fmla="*/ 3827369 w 3827369"/>
              <a:gd name="connsiteY3" fmla="*/ 76566 h 459387"/>
              <a:gd name="connsiteX4" fmla="*/ 3827369 w 3827369"/>
              <a:gd name="connsiteY4" fmla="*/ 382821 h 459387"/>
              <a:gd name="connsiteX5" fmla="*/ 3750803 w 3827369"/>
              <a:gd name="connsiteY5" fmla="*/ 459387 h 459387"/>
              <a:gd name="connsiteX6" fmla="*/ 163652 w 3827369"/>
              <a:gd name="connsiteY6" fmla="*/ 459387 h 459387"/>
              <a:gd name="connsiteX7" fmla="*/ 0 w 3827369"/>
              <a:gd name="connsiteY7" fmla="*/ 411849 h 459387"/>
              <a:gd name="connsiteX8" fmla="*/ 87086 w 3827369"/>
              <a:gd name="connsiteY8" fmla="*/ 76566 h 45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7369" h="459387">
                <a:moveTo>
                  <a:pt x="87086" y="76566"/>
                </a:moveTo>
                <a:cubicBezTo>
                  <a:pt x="87086" y="34280"/>
                  <a:pt x="121366" y="0"/>
                  <a:pt x="163652" y="0"/>
                </a:cubicBezTo>
                <a:lnTo>
                  <a:pt x="3750803" y="0"/>
                </a:lnTo>
                <a:cubicBezTo>
                  <a:pt x="3793089" y="0"/>
                  <a:pt x="3827369" y="34280"/>
                  <a:pt x="3827369" y="76566"/>
                </a:cubicBezTo>
                <a:lnTo>
                  <a:pt x="3827369" y="382821"/>
                </a:lnTo>
                <a:cubicBezTo>
                  <a:pt x="3827369" y="425107"/>
                  <a:pt x="3793089" y="459387"/>
                  <a:pt x="3750803" y="459387"/>
                </a:cubicBezTo>
                <a:lnTo>
                  <a:pt x="163652" y="459387"/>
                </a:lnTo>
                <a:cubicBezTo>
                  <a:pt x="121366" y="459387"/>
                  <a:pt x="0" y="454135"/>
                  <a:pt x="0" y="411849"/>
                </a:cubicBezTo>
                <a:cubicBezTo>
                  <a:pt x="0" y="309764"/>
                  <a:pt x="87086" y="178651"/>
                  <a:pt x="87086" y="7656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电视连接线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3275856" y="908720"/>
            <a:ext cx="2088232" cy="93610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 smtClean="0"/>
          </a:p>
        </p:txBody>
      </p:sp>
      <p:sp>
        <p:nvSpPr>
          <p:cNvPr id="80" name="矩形 79"/>
          <p:cNvSpPr/>
          <p:nvPr/>
        </p:nvSpPr>
        <p:spPr>
          <a:xfrm>
            <a:off x="3275856" y="5661248"/>
            <a:ext cx="2088232" cy="93610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 smtClean="0"/>
          </a:p>
        </p:txBody>
      </p:sp>
      <p:grpSp>
        <p:nvGrpSpPr>
          <p:cNvPr id="48" name="组合 47"/>
          <p:cNvGrpSpPr/>
          <p:nvPr/>
        </p:nvGrpSpPr>
        <p:grpSpPr>
          <a:xfrm>
            <a:off x="5724128" y="72008"/>
            <a:ext cx="2833734" cy="541767"/>
            <a:chOff x="5465482" y="72008"/>
            <a:chExt cx="2833734" cy="541767"/>
          </a:xfrm>
        </p:grpSpPr>
        <p:sp>
          <p:nvSpPr>
            <p:cNvPr id="46" name="TextBox 45"/>
            <p:cNvSpPr txBox="1"/>
            <p:nvPr/>
          </p:nvSpPr>
          <p:spPr>
            <a:xfrm>
              <a:off x="6355000" y="167499"/>
              <a:ext cx="194421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FFFF00"/>
                  </a:solidFill>
                  <a:latin typeface="+mj-ea"/>
                  <a:ea typeface="+mj-ea"/>
                </a:rPr>
                <a:t>王 刚</a:t>
              </a:r>
              <a:endParaRPr lang="en-US" altLang="zh-CN" sz="1200" b="1" dirty="0" smtClean="0">
                <a:solidFill>
                  <a:srgbClr val="FFFF00"/>
                </a:solidFill>
                <a:latin typeface="+mj-ea"/>
                <a:ea typeface="+mj-ea"/>
              </a:endParaRPr>
            </a:p>
            <a:p>
              <a:r>
                <a:rPr lang="en-US" altLang="zh-CN" sz="1100" b="1" dirty="0" smtClean="0">
                  <a:solidFill>
                    <a:srgbClr val="FFFF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cm.wanggangs.cn</a:t>
              </a:r>
              <a:endParaRPr lang="zh-CN" altLang="en-US" sz="1100" b="1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pic>
          <p:nvPicPr>
            <p:cNvPr id="2050" name="Picture 2" descr="C:\Documents and Settings\WGCMCC\桌面\phone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465482" y="72008"/>
              <a:ext cx="906718" cy="5083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504" y="125760"/>
            <a:ext cx="8424936" cy="494928"/>
          </a:xfrm>
          <a:prstGeom prst="rect">
            <a:avLst/>
          </a:prstGeom>
        </p:spPr>
        <p:txBody>
          <a:bodyPr rtlCol="0"/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光猫检测</a:t>
            </a:r>
            <a:r>
              <a:rPr lang="en-US" altLang="zh-CN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 — </a:t>
            </a: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设备的基本状态</a:t>
            </a:r>
          </a:p>
        </p:txBody>
      </p:sp>
      <p:sp>
        <p:nvSpPr>
          <p:cNvPr id="8" name="圆角矩形 4"/>
          <p:cNvSpPr/>
          <p:nvPr/>
        </p:nvSpPr>
        <p:spPr>
          <a:xfrm>
            <a:off x="251520" y="1124744"/>
            <a:ext cx="3528392" cy="432048"/>
          </a:xfrm>
          <a:custGeom>
            <a:avLst/>
            <a:gdLst>
              <a:gd name="connsiteX0" fmla="*/ 0 w 3740283"/>
              <a:gd name="connsiteY0" fmla="*/ 76566 h 459387"/>
              <a:gd name="connsiteX1" fmla="*/ 76566 w 3740283"/>
              <a:gd name="connsiteY1" fmla="*/ 0 h 459387"/>
              <a:gd name="connsiteX2" fmla="*/ 3663717 w 3740283"/>
              <a:gd name="connsiteY2" fmla="*/ 0 h 459387"/>
              <a:gd name="connsiteX3" fmla="*/ 3740283 w 3740283"/>
              <a:gd name="connsiteY3" fmla="*/ 76566 h 459387"/>
              <a:gd name="connsiteX4" fmla="*/ 3740283 w 3740283"/>
              <a:gd name="connsiteY4" fmla="*/ 382821 h 459387"/>
              <a:gd name="connsiteX5" fmla="*/ 3663717 w 3740283"/>
              <a:gd name="connsiteY5" fmla="*/ 459387 h 459387"/>
              <a:gd name="connsiteX6" fmla="*/ 76566 w 3740283"/>
              <a:gd name="connsiteY6" fmla="*/ 459387 h 459387"/>
              <a:gd name="connsiteX7" fmla="*/ 0 w 3740283"/>
              <a:gd name="connsiteY7" fmla="*/ 382821 h 459387"/>
              <a:gd name="connsiteX8" fmla="*/ 0 w 3740283"/>
              <a:gd name="connsiteY8" fmla="*/ 76566 h 459387"/>
              <a:gd name="connsiteX0" fmla="*/ 87086 w 3827369"/>
              <a:gd name="connsiteY0" fmla="*/ 76566 h 459387"/>
              <a:gd name="connsiteX1" fmla="*/ 163652 w 3827369"/>
              <a:gd name="connsiteY1" fmla="*/ 0 h 459387"/>
              <a:gd name="connsiteX2" fmla="*/ 3750803 w 3827369"/>
              <a:gd name="connsiteY2" fmla="*/ 0 h 459387"/>
              <a:gd name="connsiteX3" fmla="*/ 3827369 w 3827369"/>
              <a:gd name="connsiteY3" fmla="*/ 76566 h 459387"/>
              <a:gd name="connsiteX4" fmla="*/ 3827369 w 3827369"/>
              <a:gd name="connsiteY4" fmla="*/ 382821 h 459387"/>
              <a:gd name="connsiteX5" fmla="*/ 3750803 w 3827369"/>
              <a:gd name="connsiteY5" fmla="*/ 459387 h 459387"/>
              <a:gd name="connsiteX6" fmla="*/ 163652 w 3827369"/>
              <a:gd name="connsiteY6" fmla="*/ 459387 h 459387"/>
              <a:gd name="connsiteX7" fmla="*/ 0 w 3827369"/>
              <a:gd name="connsiteY7" fmla="*/ 411849 h 459387"/>
              <a:gd name="connsiteX8" fmla="*/ 87086 w 3827369"/>
              <a:gd name="connsiteY8" fmla="*/ 76566 h 45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7369" h="459387">
                <a:moveTo>
                  <a:pt x="87086" y="76566"/>
                </a:moveTo>
                <a:cubicBezTo>
                  <a:pt x="87086" y="34280"/>
                  <a:pt x="121366" y="0"/>
                  <a:pt x="163652" y="0"/>
                </a:cubicBezTo>
                <a:lnTo>
                  <a:pt x="3750803" y="0"/>
                </a:lnTo>
                <a:cubicBezTo>
                  <a:pt x="3793089" y="0"/>
                  <a:pt x="3827369" y="34280"/>
                  <a:pt x="3827369" y="76566"/>
                </a:cubicBezTo>
                <a:lnTo>
                  <a:pt x="3827369" y="382821"/>
                </a:lnTo>
                <a:cubicBezTo>
                  <a:pt x="3827369" y="425107"/>
                  <a:pt x="3793089" y="459387"/>
                  <a:pt x="3750803" y="459387"/>
                </a:cubicBezTo>
                <a:lnTo>
                  <a:pt x="163652" y="459387"/>
                </a:lnTo>
                <a:cubicBezTo>
                  <a:pt x="121366" y="459387"/>
                  <a:pt x="0" y="454135"/>
                  <a:pt x="0" y="411849"/>
                </a:cubicBezTo>
                <a:cubicBezTo>
                  <a:pt x="0" y="309764"/>
                  <a:pt x="87086" y="178651"/>
                  <a:pt x="87086" y="7656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、设备正常工作时的状态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3528" y="1844824"/>
            <a:ext cx="3528392" cy="68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设备上共有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9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个指示灯，我们只需要观察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4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个指示灯，分别为：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9394" name="图片 1" descr="C:\Users\pc\Desktop\卫生局ONU\正常状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9798" y="1124744"/>
            <a:ext cx="483268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539552" y="2753682"/>
            <a:ext cx="3240360" cy="38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Power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（电源）指示灯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539552" y="3329746"/>
            <a:ext cx="3240360" cy="38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PON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（光纤连通）指示灯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539552" y="3868619"/>
            <a:ext cx="3240360" cy="35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LOS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（光纤中断）指示灯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539552" y="4437112"/>
            <a:ext cx="3240360" cy="35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LAN1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（网络连接）指示灯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3528" y="5123026"/>
            <a:ext cx="3528392" cy="97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正常情况下，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Power、PON、LAN1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三个灯亮，如果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PON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灯闪烁或者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LOS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红灯亮起，说明有故障。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724128" y="72008"/>
            <a:ext cx="2833734" cy="541767"/>
            <a:chOff x="5465482" y="72008"/>
            <a:chExt cx="2833734" cy="541767"/>
          </a:xfrm>
        </p:grpSpPr>
        <p:sp>
          <p:nvSpPr>
            <p:cNvPr id="19" name="TextBox 18"/>
            <p:cNvSpPr txBox="1"/>
            <p:nvPr/>
          </p:nvSpPr>
          <p:spPr>
            <a:xfrm>
              <a:off x="6355000" y="167499"/>
              <a:ext cx="194421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FFFF00"/>
                  </a:solidFill>
                  <a:latin typeface="+mj-ea"/>
                  <a:ea typeface="+mj-ea"/>
                </a:rPr>
                <a:t>王 刚</a:t>
              </a:r>
              <a:endParaRPr lang="en-US" altLang="zh-CN" sz="1200" b="1" dirty="0" smtClean="0">
                <a:solidFill>
                  <a:srgbClr val="FFFF00"/>
                </a:solidFill>
                <a:latin typeface="+mj-ea"/>
                <a:ea typeface="+mj-ea"/>
              </a:endParaRPr>
            </a:p>
            <a:p>
              <a:r>
                <a:rPr lang="en-US" altLang="zh-CN" sz="1100" b="1" dirty="0" smtClean="0">
                  <a:solidFill>
                    <a:srgbClr val="FFFF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cm.wanggangs.cn</a:t>
              </a:r>
              <a:endParaRPr lang="zh-CN" altLang="en-US" sz="1100" b="1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pic>
          <p:nvPicPr>
            <p:cNvPr id="20" name="Picture 2" descr="C:\Documents and Settings\WGCMCC\桌面\phon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65482" y="72008"/>
              <a:ext cx="906718" cy="5083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504" y="125760"/>
            <a:ext cx="8424936" cy="494928"/>
          </a:xfrm>
          <a:prstGeom prst="rect">
            <a:avLst/>
          </a:prstGeom>
        </p:spPr>
        <p:txBody>
          <a:bodyPr rtlCol="0"/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光猫检测</a:t>
            </a:r>
            <a:r>
              <a:rPr lang="en-US" altLang="zh-CN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 — </a:t>
            </a: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设备的基本状态</a:t>
            </a:r>
          </a:p>
        </p:txBody>
      </p:sp>
      <p:sp>
        <p:nvSpPr>
          <p:cNvPr id="8" name="圆角矩形 4"/>
          <p:cNvSpPr/>
          <p:nvPr/>
        </p:nvSpPr>
        <p:spPr>
          <a:xfrm>
            <a:off x="251520" y="1124744"/>
            <a:ext cx="3528392" cy="432048"/>
          </a:xfrm>
          <a:custGeom>
            <a:avLst/>
            <a:gdLst>
              <a:gd name="connsiteX0" fmla="*/ 0 w 3740283"/>
              <a:gd name="connsiteY0" fmla="*/ 76566 h 459387"/>
              <a:gd name="connsiteX1" fmla="*/ 76566 w 3740283"/>
              <a:gd name="connsiteY1" fmla="*/ 0 h 459387"/>
              <a:gd name="connsiteX2" fmla="*/ 3663717 w 3740283"/>
              <a:gd name="connsiteY2" fmla="*/ 0 h 459387"/>
              <a:gd name="connsiteX3" fmla="*/ 3740283 w 3740283"/>
              <a:gd name="connsiteY3" fmla="*/ 76566 h 459387"/>
              <a:gd name="connsiteX4" fmla="*/ 3740283 w 3740283"/>
              <a:gd name="connsiteY4" fmla="*/ 382821 h 459387"/>
              <a:gd name="connsiteX5" fmla="*/ 3663717 w 3740283"/>
              <a:gd name="connsiteY5" fmla="*/ 459387 h 459387"/>
              <a:gd name="connsiteX6" fmla="*/ 76566 w 3740283"/>
              <a:gd name="connsiteY6" fmla="*/ 459387 h 459387"/>
              <a:gd name="connsiteX7" fmla="*/ 0 w 3740283"/>
              <a:gd name="connsiteY7" fmla="*/ 382821 h 459387"/>
              <a:gd name="connsiteX8" fmla="*/ 0 w 3740283"/>
              <a:gd name="connsiteY8" fmla="*/ 76566 h 459387"/>
              <a:gd name="connsiteX0" fmla="*/ 87086 w 3827369"/>
              <a:gd name="connsiteY0" fmla="*/ 76566 h 459387"/>
              <a:gd name="connsiteX1" fmla="*/ 163652 w 3827369"/>
              <a:gd name="connsiteY1" fmla="*/ 0 h 459387"/>
              <a:gd name="connsiteX2" fmla="*/ 3750803 w 3827369"/>
              <a:gd name="connsiteY2" fmla="*/ 0 h 459387"/>
              <a:gd name="connsiteX3" fmla="*/ 3827369 w 3827369"/>
              <a:gd name="connsiteY3" fmla="*/ 76566 h 459387"/>
              <a:gd name="connsiteX4" fmla="*/ 3827369 w 3827369"/>
              <a:gd name="connsiteY4" fmla="*/ 382821 h 459387"/>
              <a:gd name="connsiteX5" fmla="*/ 3750803 w 3827369"/>
              <a:gd name="connsiteY5" fmla="*/ 459387 h 459387"/>
              <a:gd name="connsiteX6" fmla="*/ 163652 w 3827369"/>
              <a:gd name="connsiteY6" fmla="*/ 459387 h 459387"/>
              <a:gd name="connsiteX7" fmla="*/ 0 w 3827369"/>
              <a:gd name="connsiteY7" fmla="*/ 411849 h 459387"/>
              <a:gd name="connsiteX8" fmla="*/ 87086 w 3827369"/>
              <a:gd name="connsiteY8" fmla="*/ 76566 h 45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7369" h="459387">
                <a:moveTo>
                  <a:pt x="87086" y="76566"/>
                </a:moveTo>
                <a:cubicBezTo>
                  <a:pt x="87086" y="34280"/>
                  <a:pt x="121366" y="0"/>
                  <a:pt x="163652" y="0"/>
                </a:cubicBezTo>
                <a:lnTo>
                  <a:pt x="3750803" y="0"/>
                </a:lnTo>
                <a:cubicBezTo>
                  <a:pt x="3793089" y="0"/>
                  <a:pt x="3827369" y="34280"/>
                  <a:pt x="3827369" y="76566"/>
                </a:cubicBezTo>
                <a:lnTo>
                  <a:pt x="3827369" y="382821"/>
                </a:lnTo>
                <a:cubicBezTo>
                  <a:pt x="3827369" y="425107"/>
                  <a:pt x="3793089" y="459387"/>
                  <a:pt x="3750803" y="459387"/>
                </a:cubicBezTo>
                <a:lnTo>
                  <a:pt x="163652" y="459387"/>
                </a:lnTo>
                <a:cubicBezTo>
                  <a:pt x="121366" y="459387"/>
                  <a:pt x="0" y="454135"/>
                  <a:pt x="0" y="411849"/>
                </a:cubicBezTo>
                <a:cubicBezTo>
                  <a:pt x="0" y="309764"/>
                  <a:pt x="87086" y="178651"/>
                  <a:pt x="87086" y="7656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、光缆、尾纤对接状态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55576" y="1916832"/>
            <a:ext cx="7632848" cy="68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黑色粗缆为光缆，黄色细线为尾纤，尾纤较脆弱，请不要大力拉拽、重物压制、大角度折叠，否则会引起尾纤断裂，影响业务使用。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60418" name="图片 2" descr="C:\Users\pc\Desktop\卫生局ONU\光缆尾纤接头盒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852936"/>
            <a:ext cx="8424936" cy="324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组合 6"/>
          <p:cNvGrpSpPr/>
          <p:nvPr/>
        </p:nvGrpSpPr>
        <p:grpSpPr>
          <a:xfrm>
            <a:off x="5724128" y="72008"/>
            <a:ext cx="2833734" cy="541767"/>
            <a:chOff x="5465482" y="72008"/>
            <a:chExt cx="2833734" cy="541767"/>
          </a:xfrm>
        </p:grpSpPr>
        <p:sp>
          <p:nvSpPr>
            <p:cNvPr id="9" name="TextBox 8"/>
            <p:cNvSpPr txBox="1"/>
            <p:nvPr/>
          </p:nvSpPr>
          <p:spPr>
            <a:xfrm>
              <a:off x="6355000" y="167499"/>
              <a:ext cx="194421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FFFF00"/>
                  </a:solidFill>
                  <a:latin typeface="+mj-ea"/>
                  <a:ea typeface="+mj-ea"/>
                </a:rPr>
                <a:t>王 刚</a:t>
              </a:r>
              <a:endParaRPr lang="en-US" altLang="zh-CN" sz="1200" b="1" dirty="0" smtClean="0">
                <a:solidFill>
                  <a:srgbClr val="FFFF00"/>
                </a:solidFill>
                <a:latin typeface="+mj-ea"/>
                <a:ea typeface="+mj-ea"/>
              </a:endParaRPr>
            </a:p>
            <a:p>
              <a:r>
                <a:rPr lang="en-US" altLang="zh-CN" sz="1100" b="1" dirty="0" smtClean="0">
                  <a:solidFill>
                    <a:srgbClr val="FFFF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cm.wanggangs.cn</a:t>
              </a:r>
              <a:endParaRPr lang="zh-CN" altLang="en-US" sz="1100" b="1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pic>
          <p:nvPicPr>
            <p:cNvPr id="10" name="Picture 2" descr="C:\Documents and Settings\WGCMCC\桌面\phon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65482" y="72008"/>
              <a:ext cx="906718" cy="5083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504" y="125760"/>
            <a:ext cx="8424936" cy="494928"/>
          </a:xfrm>
          <a:prstGeom prst="rect">
            <a:avLst/>
          </a:prstGeom>
        </p:spPr>
        <p:txBody>
          <a:bodyPr rtlCol="0"/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光猫检测</a:t>
            </a:r>
            <a:r>
              <a:rPr lang="en-US" altLang="zh-CN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 — </a:t>
            </a: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设备的基本状态</a:t>
            </a:r>
          </a:p>
        </p:txBody>
      </p:sp>
      <p:sp>
        <p:nvSpPr>
          <p:cNvPr id="8" name="圆角矩形 4"/>
          <p:cNvSpPr/>
          <p:nvPr/>
        </p:nvSpPr>
        <p:spPr>
          <a:xfrm>
            <a:off x="251520" y="1124744"/>
            <a:ext cx="3528392" cy="432048"/>
          </a:xfrm>
          <a:custGeom>
            <a:avLst/>
            <a:gdLst>
              <a:gd name="connsiteX0" fmla="*/ 0 w 3740283"/>
              <a:gd name="connsiteY0" fmla="*/ 76566 h 459387"/>
              <a:gd name="connsiteX1" fmla="*/ 76566 w 3740283"/>
              <a:gd name="connsiteY1" fmla="*/ 0 h 459387"/>
              <a:gd name="connsiteX2" fmla="*/ 3663717 w 3740283"/>
              <a:gd name="connsiteY2" fmla="*/ 0 h 459387"/>
              <a:gd name="connsiteX3" fmla="*/ 3740283 w 3740283"/>
              <a:gd name="connsiteY3" fmla="*/ 76566 h 459387"/>
              <a:gd name="connsiteX4" fmla="*/ 3740283 w 3740283"/>
              <a:gd name="connsiteY4" fmla="*/ 382821 h 459387"/>
              <a:gd name="connsiteX5" fmla="*/ 3663717 w 3740283"/>
              <a:gd name="connsiteY5" fmla="*/ 459387 h 459387"/>
              <a:gd name="connsiteX6" fmla="*/ 76566 w 3740283"/>
              <a:gd name="connsiteY6" fmla="*/ 459387 h 459387"/>
              <a:gd name="connsiteX7" fmla="*/ 0 w 3740283"/>
              <a:gd name="connsiteY7" fmla="*/ 382821 h 459387"/>
              <a:gd name="connsiteX8" fmla="*/ 0 w 3740283"/>
              <a:gd name="connsiteY8" fmla="*/ 76566 h 459387"/>
              <a:gd name="connsiteX0" fmla="*/ 87086 w 3827369"/>
              <a:gd name="connsiteY0" fmla="*/ 76566 h 459387"/>
              <a:gd name="connsiteX1" fmla="*/ 163652 w 3827369"/>
              <a:gd name="connsiteY1" fmla="*/ 0 h 459387"/>
              <a:gd name="connsiteX2" fmla="*/ 3750803 w 3827369"/>
              <a:gd name="connsiteY2" fmla="*/ 0 h 459387"/>
              <a:gd name="connsiteX3" fmla="*/ 3827369 w 3827369"/>
              <a:gd name="connsiteY3" fmla="*/ 76566 h 459387"/>
              <a:gd name="connsiteX4" fmla="*/ 3827369 w 3827369"/>
              <a:gd name="connsiteY4" fmla="*/ 382821 h 459387"/>
              <a:gd name="connsiteX5" fmla="*/ 3750803 w 3827369"/>
              <a:gd name="connsiteY5" fmla="*/ 459387 h 459387"/>
              <a:gd name="connsiteX6" fmla="*/ 163652 w 3827369"/>
              <a:gd name="connsiteY6" fmla="*/ 459387 h 459387"/>
              <a:gd name="connsiteX7" fmla="*/ 0 w 3827369"/>
              <a:gd name="connsiteY7" fmla="*/ 411849 h 459387"/>
              <a:gd name="connsiteX8" fmla="*/ 87086 w 3827369"/>
              <a:gd name="connsiteY8" fmla="*/ 76566 h 45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7369" h="459387">
                <a:moveTo>
                  <a:pt x="87086" y="76566"/>
                </a:moveTo>
                <a:cubicBezTo>
                  <a:pt x="87086" y="34280"/>
                  <a:pt x="121366" y="0"/>
                  <a:pt x="163652" y="0"/>
                </a:cubicBezTo>
                <a:lnTo>
                  <a:pt x="3750803" y="0"/>
                </a:lnTo>
                <a:cubicBezTo>
                  <a:pt x="3793089" y="0"/>
                  <a:pt x="3827369" y="34280"/>
                  <a:pt x="3827369" y="76566"/>
                </a:cubicBezTo>
                <a:lnTo>
                  <a:pt x="3827369" y="382821"/>
                </a:lnTo>
                <a:cubicBezTo>
                  <a:pt x="3827369" y="425107"/>
                  <a:pt x="3793089" y="459387"/>
                  <a:pt x="3750803" y="459387"/>
                </a:cubicBezTo>
                <a:lnTo>
                  <a:pt x="163652" y="459387"/>
                </a:lnTo>
                <a:cubicBezTo>
                  <a:pt x="121366" y="459387"/>
                  <a:pt x="0" y="454135"/>
                  <a:pt x="0" y="411849"/>
                </a:cubicBezTo>
                <a:cubicBezTo>
                  <a:pt x="0" y="309764"/>
                  <a:pt x="87086" y="178651"/>
                  <a:pt x="87086" y="7656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、尾纤插入设备的状态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42" name="图片 3" descr="C:\Users\pc\Desktop\卫生局ONU\尾纤插上状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050444"/>
            <a:ext cx="3888432" cy="261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图片 4" descr="C:\Users\pc\Desktop\卫生局ONU\尾纤样子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050444"/>
            <a:ext cx="3600400" cy="260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5576" y="1916832"/>
            <a:ext cx="7632848" cy="68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黑色粗缆为光缆，黄色细线为尾纤，尾纤较脆弱，请不要大力拉拽、重物压制、大角度折叠，否则会引起尾纤断裂，影响业务使用。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724128" y="72008"/>
            <a:ext cx="2833734" cy="541767"/>
            <a:chOff x="5465482" y="72008"/>
            <a:chExt cx="2833734" cy="541767"/>
          </a:xfrm>
        </p:grpSpPr>
        <p:sp>
          <p:nvSpPr>
            <p:cNvPr id="11" name="TextBox 10"/>
            <p:cNvSpPr txBox="1"/>
            <p:nvPr/>
          </p:nvSpPr>
          <p:spPr>
            <a:xfrm>
              <a:off x="6355000" y="167499"/>
              <a:ext cx="194421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FFFF00"/>
                  </a:solidFill>
                  <a:latin typeface="+mj-ea"/>
                  <a:ea typeface="+mj-ea"/>
                </a:rPr>
                <a:t>王 刚</a:t>
              </a:r>
              <a:endParaRPr lang="en-US" altLang="zh-CN" sz="1200" b="1" dirty="0" smtClean="0">
                <a:solidFill>
                  <a:srgbClr val="FFFF00"/>
                </a:solidFill>
                <a:latin typeface="+mj-ea"/>
                <a:ea typeface="+mj-ea"/>
              </a:endParaRPr>
            </a:p>
            <a:p>
              <a:r>
                <a:rPr lang="en-US" altLang="zh-CN" sz="1100" b="1" dirty="0" smtClean="0">
                  <a:solidFill>
                    <a:srgbClr val="FFFF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cm.wanggangs.cn</a:t>
              </a:r>
              <a:endParaRPr lang="zh-CN" altLang="en-US" sz="1100" b="1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pic>
          <p:nvPicPr>
            <p:cNvPr id="12" name="Picture 2" descr="C:\Documents and Settings\WGCMCC\桌面\phon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65482" y="72008"/>
              <a:ext cx="906718" cy="5083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504" y="125760"/>
            <a:ext cx="8424936" cy="494928"/>
          </a:xfrm>
          <a:prstGeom prst="rect">
            <a:avLst/>
          </a:prstGeom>
        </p:spPr>
        <p:txBody>
          <a:bodyPr rtlCol="0"/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光猫检测</a:t>
            </a:r>
            <a:r>
              <a:rPr lang="en-US" altLang="zh-CN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 — </a:t>
            </a: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基本故障判断与解决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7584" y="4495279"/>
            <a:ext cx="7632848" cy="35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故障一：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电脑网络连接显示红色叉号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584" y="4985930"/>
            <a:ext cx="7632848" cy="35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故障可能原因：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网线没插好或者网线有问题需要更换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27584" y="5476145"/>
            <a:ext cx="7632848" cy="97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故障判断及解决：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检查设备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Power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（电源）指示灯、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PON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（光纤连通）指示灯是否为绿色常亮状态，如指示灯正常，将网线两端全部拔下重新插上，如故障仍未排除，可断定为网线问题，需更换网线。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026" name="图片 5" descr="C:\Users\pc\Desktop\卫生局ONU\光缆正常，网线没插状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764704"/>
            <a:ext cx="443249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组合 7"/>
          <p:cNvGrpSpPr/>
          <p:nvPr/>
        </p:nvGrpSpPr>
        <p:grpSpPr>
          <a:xfrm>
            <a:off x="5724128" y="72008"/>
            <a:ext cx="2833734" cy="541767"/>
            <a:chOff x="5465482" y="72008"/>
            <a:chExt cx="2833734" cy="541767"/>
          </a:xfrm>
        </p:grpSpPr>
        <p:sp>
          <p:nvSpPr>
            <p:cNvPr id="10" name="TextBox 9"/>
            <p:cNvSpPr txBox="1"/>
            <p:nvPr/>
          </p:nvSpPr>
          <p:spPr>
            <a:xfrm>
              <a:off x="6355000" y="167499"/>
              <a:ext cx="194421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FFFF00"/>
                  </a:solidFill>
                  <a:latin typeface="+mj-ea"/>
                  <a:ea typeface="+mj-ea"/>
                </a:rPr>
                <a:t>王 刚</a:t>
              </a:r>
              <a:endParaRPr lang="en-US" altLang="zh-CN" sz="1200" b="1" dirty="0" smtClean="0">
                <a:solidFill>
                  <a:srgbClr val="FFFF00"/>
                </a:solidFill>
                <a:latin typeface="+mj-ea"/>
                <a:ea typeface="+mj-ea"/>
              </a:endParaRPr>
            </a:p>
            <a:p>
              <a:r>
                <a:rPr lang="en-US" altLang="zh-CN" sz="1100" b="1" dirty="0" smtClean="0">
                  <a:solidFill>
                    <a:srgbClr val="FFFF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cm.wanggangs.cn</a:t>
              </a:r>
              <a:endParaRPr lang="zh-CN" altLang="en-US" sz="1100" b="1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pic>
          <p:nvPicPr>
            <p:cNvPr id="11" name="Picture 2" descr="C:\Documents and Settings\WGCMCC\桌面\phon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65482" y="72008"/>
              <a:ext cx="906718" cy="5083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504" y="125760"/>
            <a:ext cx="8424936" cy="494928"/>
          </a:xfrm>
          <a:prstGeom prst="rect">
            <a:avLst/>
          </a:prstGeom>
        </p:spPr>
        <p:txBody>
          <a:bodyPr rtlCol="0"/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光猫检测</a:t>
            </a:r>
            <a:r>
              <a:rPr lang="en-US" altLang="zh-CN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 — </a:t>
            </a: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基本故障判断与解决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5576" y="3933056"/>
            <a:ext cx="7632848" cy="35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故障二：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电脑网络连接正常，但无法连接网络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576" y="4437112"/>
            <a:ext cx="7632848" cy="35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故障可能原因：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账号不可用、账号输入错误或者设备光路中断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576" y="4958248"/>
            <a:ext cx="7632848" cy="156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故障判断及解决：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检查设备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Power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（电源）指示灯、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PON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（光纤连通）指示灯是否为绿色常亮状态，如指示灯正常，请再次检查路由器配置是否有问题；如设备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LOS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（光纤中断）红色灯亮起，请检查黄色尾纤是否从设备上脱落或者断裂，如黄色尾纤脱落请自行插上，如黄色尾纤断裂请拨打报修电话。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2050" name="图片 6" descr="C:\Users\pc\Desktop\卫生局ONU\光纤断，尾纤没上，网线没插状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8305" y="764704"/>
            <a:ext cx="432393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组合 7"/>
          <p:cNvGrpSpPr/>
          <p:nvPr/>
        </p:nvGrpSpPr>
        <p:grpSpPr>
          <a:xfrm>
            <a:off x="5724128" y="72008"/>
            <a:ext cx="2833734" cy="541767"/>
            <a:chOff x="5465482" y="72008"/>
            <a:chExt cx="2833734" cy="541767"/>
          </a:xfrm>
        </p:grpSpPr>
        <p:sp>
          <p:nvSpPr>
            <p:cNvPr id="10" name="TextBox 9"/>
            <p:cNvSpPr txBox="1"/>
            <p:nvPr/>
          </p:nvSpPr>
          <p:spPr>
            <a:xfrm>
              <a:off x="6355000" y="167499"/>
              <a:ext cx="194421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FFFF00"/>
                  </a:solidFill>
                  <a:latin typeface="+mj-ea"/>
                  <a:ea typeface="+mj-ea"/>
                </a:rPr>
                <a:t>王 刚</a:t>
              </a:r>
              <a:endParaRPr lang="en-US" altLang="zh-CN" sz="1200" b="1" dirty="0" smtClean="0">
                <a:solidFill>
                  <a:srgbClr val="FFFF00"/>
                </a:solidFill>
                <a:latin typeface="+mj-ea"/>
                <a:ea typeface="+mj-ea"/>
              </a:endParaRPr>
            </a:p>
            <a:p>
              <a:r>
                <a:rPr lang="en-US" altLang="zh-CN" sz="1100" b="1" dirty="0" smtClean="0">
                  <a:solidFill>
                    <a:srgbClr val="FFFF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cm.wanggangs.cn</a:t>
              </a:r>
              <a:endParaRPr lang="zh-CN" altLang="en-US" sz="1100" b="1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pic>
          <p:nvPicPr>
            <p:cNvPr id="11" name="Picture 2" descr="C:\Documents and Settings\WGCMCC\桌面\phon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65482" y="72008"/>
              <a:ext cx="906718" cy="5083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504" y="125760"/>
            <a:ext cx="8424936" cy="494928"/>
          </a:xfrm>
          <a:prstGeom prst="rect">
            <a:avLst/>
          </a:prstGeom>
        </p:spPr>
        <p:txBody>
          <a:bodyPr rtlCol="0"/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光猫检测</a:t>
            </a:r>
            <a:r>
              <a:rPr lang="en-US" altLang="zh-CN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 — </a:t>
            </a: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基本故障判断与解决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5576" y="1052736"/>
            <a:ext cx="7632848" cy="68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依然无法解决，请直接拨打故障处理电话，并提前查看设备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MAC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地址报给故障处理人员。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576" y="1772816"/>
            <a:ext cx="7632848" cy="38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MAC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地址查找方法：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翻开设备背面找到图示标签，有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MAC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一列代码。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576" y="5956851"/>
            <a:ext cx="7632848" cy="35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报障电话：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10086 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或 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051780500000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3074" name="图片 7" descr="C:\Users\pc\Desktop\卫生局ONU\移动ONU查看设备MAC地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6899" y="2348880"/>
            <a:ext cx="600943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组合 7"/>
          <p:cNvGrpSpPr/>
          <p:nvPr/>
        </p:nvGrpSpPr>
        <p:grpSpPr>
          <a:xfrm>
            <a:off x="5724128" y="72008"/>
            <a:ext cx="2833734" cy="541767"/>
            <a:chOff x="5465482" y="72008"/>
            <a:chExt cx="2833734" cy="541767"/>
          </a:xfrm>
        </p:grpSpPr>
        <p:sp>
          <p:nvSpPr>
            <p:cNvPr id="10" name="TextBox 9"/>
            <p:cNvSpPr txBox="1"/>
            <p:nvPr/>
          </p:nvSpPr>
          <p:spPr>
            <a:xfrm>
              <a:off x="6355000" y="167499"/>
              <a:ext cx="194421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FFFF00"/>
                  </a:solidFill>
                  <a:latin typeface="+mj-ea"/>
                  <a:ea typeface="+mj-ea"/>
                </a:rPr>
                <a:t>王 刚</a:t>
              </a:r>
              <a:endParaRPr lang="en-US" altLang="zh-CN" sz="1200" b="1" dirty="0" smtClean="0">
                <a:solidFill>
                  <a:srgbClr val="FFFF00"/>
                </a:solidFill>
                <a:latin typeface="+mj-ea"/>
                <a:ea typeface="+mj-ea"/>
              </a:endParaRPr>
            </a:p>
            <a:p>
              <a:r>
                <a:rPr lang="en-US" altLang="zh-CN" sz="1100" b="1" dirty="0" smtClean="0">
                  <a:solidFill>
                    <a:srgbClr val="FFFF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cm.wanggangs.cn</a:t>
              </a:r>
              <a:endParaRPr lang="zh-CN" altLang="en-US" sz="1100" b="1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pic>
          <p:nvPicPr>
            <p:cNvPr id="11" name="Picture 2" descr="C:\Documents and Settings\WGCMCC\桌面\phon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65482" y="72008"/>
              <a:ext cx="906718" cy="5083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504" y="125760"/>
            <a:ext cx="8424936" cy="494928"/>
          </a:xfrm>
          <a:prstGeom prst="rect">
            <a:avLst/>
          </a:prstGeom>
        </p:spPr>
        <p:txBody>
          <a:bodyPr rtlCol="0"/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关注微信公众号 </a:t>
            </a:r>
            <a:r>
              <a:rPr lang="en-US" altLang="zh-CN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— </a:t>
            </a: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定期发送故障处理图文</a:t>
            </a:r>
          </a:p>
        </p:txBody>
      </p:sp>
      <p:pic>
        <p:nvPicPr>
          <p:cNvPr id="1026" name="Picture 2" descr="C:\Documents and Settings\WGCMCC\桌面\qrcode_for_gh_d1c59763ffa3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764704"/>
            <a:ext cx="5904656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"/>
          <p:cNvSpPr txBox="1">
            <a:spLocks noChangeArrowheads="1"/>
          </p:cNvSpPr>
          <p:nvPr/>
        </p:nvSpPr>
        <p:spPr bwMode="auto">
          <a:xfrm>
            <a:off x="3348038" y="2852738"/>
            <a:ext cx="37449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7200" b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谢谢！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504" y="125760"/>
            <a:ext cx="8424936" cy="494928"/>
          </a:xfrm>
          <a:prstGeom prst="rect">
            <a:avLst/>
          </a:prstGeom>
        </p:spPr>
        <p:txBody>
          <a:bodyPr rtlCol="0"/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目      录</a:t>
            </a:r>
          </a:p>
        </p:txBody>
      </p:sp>
      <p:sp>
        <p:nvSpPr>
          <p:cNvPr id="3" name="缺角矩形 2"/>
          <p:cNvSpPr>
            <a:spLocks noChangeArrowheads="1"/>
          </p:cNvSpPr>
          <p:nvPr/>
        </p:nvSpPr>
        <p:spPr bwMode="auto">
          <a:xfrm>
            <a:off x="4429125" y="5013325"/>
            <a:ext cx="3960813" cy="719138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四、简单故障的排除</a:t>
            </a:r>
            <a:endParaRPr lang="zh-CN" altLang="en-US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" name="缺角矩形 3"/>
          <p:cNvSpPr>
            <a:spLocks noChangeArrowheads="1"/>
          </p:cNvSpPr>
          <p:nvPr/>
        </p:nvSpPr>
        <p:spPr bwMode="auto">
          <a:xfrm>
            <a:off x="4427538" y="1484313"/>
            <a:ext cx="3960812" cy="720725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一</a:t>
            </a:r>
            <a:r>
              <a:rPr lang="zh-CN" altLang="en-US" sz="2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、光猫的连接</a:t>
            </a:r>
            <a:endParaRPr lang="zh-CN" altLang="en-US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5" name="Picture 20" descr="图片1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025" y="1468438"/>
            <a:ext cx="3400425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缺角矩形 1"/>
          <p:cNvSpPr>
            <a:spLocks noChangeArrowheads="1"/>
          </p:cNvSpPr>
          <p:nvPr/>
        </p:nvSpPr>
        <p:spPr bwMode="auto">
          <a:xfrm>
            <a:off x="4429125" y="3786808"/>
            <a:ext cx="3960813" cy="722312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三、</a:t>
            </a:r>
            <a:r>
              <a:rPr lang="en-US" altLang="zh-CN" sz="2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zh-CN" altLang="en-US" sz="2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机顶盒的连接与使用</a:t>
            </a:r>
          </a:p>
        </p:txBody>
      </p:sp>
      <p:sp>
        <p:nvSpPr>
          <p:cNvPr id="7" name="缺角矩形 1"/>
          <p:cNvSpPr>
            <a:spLocks noChangeArrowheads="1"/>
          </p:cNvSpPr>
          <p:nvPr/>
        </p:nvSpPr>
        <p:spPr bwMode="auto">
          <a:xfrm>
            <a:off x="4427984" y="2636912"/>
            <a:ext cx="3960813" cy="722312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二、</a:t>
            </a:r>
            <a:r>
              <a:rPr lang="en-US" altLang="zh-CN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zh-CN" altLang="en-US" sz="2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路由器的连接与设置</a:t>
            </a:r>
            <a:endParaRPr lang="zh-CN" altLang="en-US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724128" y="72008"/>
            <a:ext cx="2833734" cy="541767"/>
            <a:chOff x="5465482" y="72008"/>
            <a:chExt cx="2833734" cy="541767"/>
          </a:xfrm>
        </p:grpSpPr>
        <p:sp>
          <p:nvSpPr>
            <p:cNvPr id="10" name="TextBox 9"/>
            <p:cNvSpPr txBox="1"/>
            <p:nvPr/>
          </p:nvSpPr>
          <p:spPr>
            <a:xfrm>
              <a:off x="6355000" y="167499"/>
              <a:ext cx="194421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FFFF00"/>
                  </a:solidFill>
                  <a:latin typeface="+mj-ea"/>
                  <a:ea typeface="+mj-ea"/>
                </a:rPr>
                <a:t>王 刚</a:t>
              </a:r>
              <a:endParaRPr lang="en-US" altLang="zh-CN" sz="1200" b="1" dirty="0" smtClean="0">
                <a:solidFill>
                  <a:srgbClr val="FFFF00"/>
                </a:solidFill>
                <a:latin typeface="+mj-ea"/>
                <a:ea typeface="+mj-ea"/>
              </a:endParaRPr>
            </a:p>
            <a:p>
              <a:r>
                <a:rPr lang="en-US" altLang="zh-CN" sz="1100" b="1" dirty="0" smtClean="0">
                  <a:solidFill>
                    <a:srgbClr val="FFFF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cm.wanggangs.cn</a:t>
              </a:r>
              <a:endParaRPr lang="zh-CN" altLang="en-US" sz="1100" b="1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pic>
          <p:nvPicPr>
            <p:cNvPr id="11" name="Picture 2" descr="C:\Documents and Settings\WGCMCC\桌面\phon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65482" y="72008"/>
              <a:ext cx="906718" cy="5083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504" y="125760"/>
            <a:ext cx="8424936" cy="494928"/>
          </a:xfrm>
          <a:prstGeom prst="rect">
            <a:avLst/>
          </a:prstGeom>
        </p:spPr>
        <p:txBody>
          <a:bodyPr rtlCol="0"/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光猫的连接</a:t>
            </a:r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899592" y="4972089"/>
            <a:ext cx="4248472" cy="97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光猫，侧面有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4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个黄色的插口，插口上分别标识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LAN1、LAN2、LAN3、LAN4，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将网线插在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LAN1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口上。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539519"/>
            <a:ext cx="2771693" cy="218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WG\Desktop\新建文件夹\IMG_20161217_08593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403649" y="791706"/>
            <a:ext cx="6480720" cy="3645405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5868144" y="1844824"/>
            <a:ext cx="1440160" cy="129614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707904" y="3068960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LAN4</a:t>
            </a:r>
            <a:endParaRPr lang="zh-CN" alt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99992" y="309044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LAN3</a:t>
            </a:r>
            <a:endParaRPr lang="zh-CN" alt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42374" y="314096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LAN2</a:t>
            </a:r>
            <a:endParaRPr lang="zh-CN" alt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56176" y="314096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LAN1</a:t>
            </a:r>
            <a:endParaRPr lang="zh-CN" altLang="en-US" sz="1600" b="1" dirty="0"/>
          </a:p>
        </p:txBody>
      </p:sp>
      <p:grpSp>
        <p:nvGrpSpPr>
          <p:cNvPr id="14" name="组合 13"/>
          <p:cNvGrpSpPr/>
          <p:nvPr/>
        </p:nvGrpSpPr>
        <p:grpSpPr>
          <a:xfrm>
            <a:off x="5724128" y="72008"/>
            <a:ext cx="2833734" cy="541767"/>
            <a:chOff x="5465482" y="72008"/>
            <a:chExt cx="2833734" cy="541767"/>
          </a:xfrm>
        </p:grpSpPr>
        <p:sp>
          <p:nvSpPr>
            <p:cNvPr id="15" name="TextBox 14"/>
            <p:cNvSpPr txBox="1"/>
            <p:nvPr/>
          </p:nvSpPr>
          <p:spPr>
            <a:xfrm>
              <a:off x="6355000" y="167499"/>
              <a:ext cx="194421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FFFF00"/>
                  </a:solidFill>
                  <a:latin typeface="+mj-ea"/>
                  <a:ea typeface="+mj-ea"/>
                </a:rPr>
                <a:t>王 刚</a:t>
              </a:r>
              <a:endParaRPr lang="en-US" altLang="zh-CN" sz="1200" b="1" dirty="0" smtClean="0">
                <a:solidFill>
                  <a:srgbClr val="FFFF00"/>
                </a:solidFill>
                <a:latin typeface="+mj-ea"/>
                <a:ea typeface="+mj-ea"/>
              </a:endParaRPr>
            </a:p>
            <a:p>
              <a:r>
                <a:rPr lang="en-US" altLang="zh-CN" sz="1100" b="1" dirty="0" smtClean="0">
                  <a:solidFill>
                    <a:srgbClr val="FFFF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cm.wanggangs.cn</a:t>
              </a:r>
              <a:endParaRPr lang="zh-CN" altLang="en-US" sz="1100" b="1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pic>
          <p:nvPicPr>
            <p:cNvPr id="16" name="Picture 2" descr="C:\Documents and Settings\WGCMCC\桌面\phon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65482" y="72008"/>
              <a:ext cx="906718" cy="5083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504" y="125760"/>
            <a:ext cx="8424936" cy="494928"/>
          </a:xfrm>
          <a:prstGeom prst="rect">
            <a:avLst/>
          </a:prstGeom>
        </p:spPr>
        <p:txBody>
          <a:bodyPr rtlCol="0"/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目      录</a:t>
            </a:r>
          </a:p>
        </p:txBody>
      </p:sp>
      <p:sp>
        <p:nvSpPr>
          <p:cNvPr id="3" name="缺角矩形 2"/>
          <p:cNvSpPr>
            <a:spLocks noChangeArrowheads="1"/>
          </p:cNvSpPr>
          <p:nvPr/>
        </p:nvSpPr>
        <p:spPr bwMode="auto">
          <a:xfrm>
            <a:off x="4429125" y="5013325"/>
            <a:ext cx="3960813" cy="719138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四、简单故障的排除</a:t>
            </a:r>
            <a:endParaRPr lang="zh-CN" altLang="en-US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" name="缺角矩形 3"/>
          <p:cNvSpPr>
            <a:spLocks noChangeArrowheads="1"/>
          </p:cNvSpPr>
          <p:nvPr/>
        </p:nvSpPr>
        <p:spPr bwMode="auto">
          <a:xfrm>
            <a:off x="4427538" y="1484313"/>
            <a:ext cx="3960812" cy="720725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一</a:t>
            </a:r>
            <a:r>
              <a:rPr lang="zh-CN" altLang="en-US" sz="2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、光猫的连接</a:t>
            </a:r>
            <a:endParaRPr lang="zh-CN" altLang="en-US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5" name="Picture 20" descr="图片1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025" y="1468438"/>
            <a:ext cx="3400425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缺角矩形 1"/>
          <p:cNvSpPr>
            <a:spLocks noChangeArrowheads="1"/>
          </p:cNvSpPr>
          <p:nvPr/>
        </p:nvSpPr>
        <p:spPr bwMode="auto">
          <a:xfrm>
            <a:off x="4429125" y="3786808"/>
            <a:ext cx="3960813" cy="722312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三、</a:t>
            </a:r>
            <a:r>
              <a:rPr lang="en-US" altLang="zh-CN" sz="2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zh-CN" altLang="en-US" sz="2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机顶盒的连接与使用</a:t>
            </a:r>
          </a:p>
        </p:txBody>
      </p:sp>
      <p:sp>
        <p:nvSpPr>
          <p:cNvPr id="7" name="缺角矩形 1"/>
          <p:cNvSpPr>
            <a:spLocks noChangeArrowheads="1"/>
          </p:cNvSpPr>
          <p:nvPr/>
        </p:nvSpPr>
        <p:spPr bwMode="auto">
          <a:xfrm>
            <a:off x="4427984" y="2636912"/>
            <a:ext cx="3960813" cy="722312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二、</a:t>
            </a:r>
            <a:r>
              <a:rPr lang="en-US" altLang="zh-CN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zh-CN" altLang="en-US" sz="2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路由器的连接与设置</a:t>
            </a:r>
            <a:endParaRPr lang="zh-CN" altLang="en-US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724128" y="72008"/>
            <a:ext cx="2833734" cy="541767"/>
            <a:chOff x="5465482" y="72008"/>
            <a:chExt cx="2833734" cy="541767"/>
          </a:xfrm>
        </p:grpSpPr>
        <p:sp>
          <p:nvSpPr>
            <p:cNvPr id="10" name="TextBox 9"/>
            <p:cNvSpPr txBox="1"/>
            <p:nvPr/>
          </p:nvSpPr>
          <p:spPr>
            <a:xfrm>
              <a:off x="6355000" y="167499"/>
              <a:ext cx="194421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FFFF00"/>
                  </a:solidFill>
                  <a:latin typeface="+mj-ea"/>
                  <a:ea typeface="+mj-ea"/>
                </a:rPr>
                <a:t>王 刚</a:t>
              </a:r>
              <a:endParaRPr lang="en-US" altLang="zh-CN" sz="1200" b="1" dirty="0" smtClean="0">
                <a:solidFill>
                  <a:srgbClr val="FFFF00"/>
                </a:solidFill>
                <a:latin typeface="+mj-ea"/>
                <a:ea typeface="+mj-ea"/>
              </a:endParaRPr>
            </a:p>
            <a:p>
              <a:r>
                <a:rPr lang="en-US" altLang="zh-CN" sz="1100" b="1" dirty="0" smtClean="0">
                  <a:solidFill>
                    <a:srgbClr val="FFFF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cm.wanggangs.cn</a:t>
              </a:r>
              <a:endParaRPr lang="zh-CN" altLang="en-US" sz="1100" b="1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pic>
          <p:nvPicPr>
            <p:cNvPr id="11" name="Picture 2" descr="C:\Documents and Settings\WGCMCC\桌面\phon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65482" y="72008"/>
              <a:ext cx="906718" cy="5083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504" y="125760"/>
            <a:ext cx="8424936" cy="494928"/>
          </a:xfrm>
          <a:prstGeom prst="rect">
            <a:avLst/>
          </a:prstGeom>
        </p:spPr>
        <p:txBody>
          <a:bodyPr rtlCol="0"/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路由器的连接</a:t>
            </a:r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251520" y="3933056"/>
            <a:ext cx="5040560" cy="97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路由器，自左往右分别为“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RESET 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设置重置按钮”、“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POWER 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电源插口”、“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WAN 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网络接入插口”、“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1-4 LAN 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网络输出插口”。 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356992"/>
            <a:ext cx="3600400" cy="330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cm.wanggangs.cn/content/uploadfile/201601/68b8145257657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8746979" cy="2376264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1907704" y="1268760"/>
            <a:ext cx="2952328" cy="201622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 smtClean="0"/>
          </a:p>
        </p:txBody>
      </p:sp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251520" y="5188113"/>
            <a:ext cx="5040560" cy="127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将主网线（一般是光猫上的网线）插入路由器的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WAN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口，即光猫网口 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- 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连接 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- 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路由器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WAN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口，将另一根将要连接机顶盒的网线插入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1-4 LAN 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任一口，接上电源。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96" y="2996952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RESET</a:t>
            </a:r>
            <a:endParaRPr lang="zh-CN" alt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306896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POWER</a:t>
            </a:r>
            <a:endParaRPr lang="zh-CN" alt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83768" y="2996952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WAN</a:t>
            </a:r>
            <a:endParaRPr lang="zh-CN" alt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23928" y="2996952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LAN4</a:t>
            </a:r>
            <a:endParaRPr lang="zh-CN" alt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20072" y="301843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LAN3</a:t>
            </a:r>
            <a:endParaRPr lang="zh-CN" alt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16216" y="301843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LAN2</a:t>
            </a:r>
            <a:endParaRPr lang="zh-CN" alt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812360" y="2996952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LAN1</a:t>
            </a:r>
            <a:endParaRPr lang="zh-CN" altLang="en-US" sz="1600" b="1" dirty="0"/>
          </a:p>
        </p:txBody>
      </p:sp>
      <p:grpSp>
        <p:nvGrpSpPr>
          <p:cNvPr id="18" name="组合 17"/>
          <p:cNvGrpSpPr/>
          <p:nvPr/>
        </p:nvGrpSpPr>
        <p:grpSpPr>
          <a:xfrm>
            <a:off x="5724128" y="72008"/>
            <a:ext cx="2833734" cy="541767"/>
            <a:chOff x="5465482" y="72008"/>
            <a:chExt cx="2833734" cy="541767"/>
          </a:xfrm>
        </p:grpSpPr>
        <p:sp>
          <p:nvSpPr>
            <p:cNvPr id="19" name="TextBox 18"/>
            <p:cNvSpPr txBox="1"/>
            <p:nvPr/>
          </p:nvSpPr>
          <p:spPr>
            <a:xfrm>
              <a:off x="6355000" y="167499"/>
              <a:ext cx="194421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FFFF00"/>
                  </a:solidFill>
                  <a:latin typeface="+mj-ea"/>
                  <a:ea typeface="+mj-ea"/>
                </a:rPr>
                <a:t>王 刚</a:t>
              </a:r>
              <a:endParaRPr lang="en-US" altLang="zh-CN" sz="1200" b="1" dirty="0" smtClean="0">
                <a:solidFill>
                  <a:srgbClr val="FFFF00"/>
                </a:solidFill>
                <a:latin typeface="+mj-ea"/>
                <a:ea typeface="+mj-ea"/>
              </a:endParaRPr>
            </a:p>
            <a:p>
              <a:r>
                <a:rPr lang="en-US" altLang="zh-CN" sz="1100" b="1" dirty="0" smtClean="0">
                  <a:solidFill>
                    <a:srgbClr val="FFFF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cm.wanggangs.cn</a:t>
              </a:r>
              <a:endParaRPr lang="zh-CN" altLang="en-US" sz="1100" b="1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pic>
          <p:nvPicPr>
            <p:cNvPr id="20" name="Picture 2" descr="C:\Documents and Settings\WGCMCC\桌面\phon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65482" y="72008"/>
              <a:ext cx="906718" cy="5083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504" y="125760"/>
            <a:ext cx="8424936" cy="494928"/>
          </a:xfrm>
          <a:prstGeom prst="rect">
            <a:avLst/>
          </a:prstGeom>
        </p:spPr>
        <p:txBody>
          <a:bodyPr rtlCol="0"/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路由器的设置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323528" y="908720"/>
            <a:ext cx="8496944" cy="97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如是新买未设置过的路由器，打开电脑浏览器，输入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http://192.168.1.1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（或者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192.168.0.1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），按照系统提示，参考以下图示进行设置，先设置路由器管理密码（注意不是无线网密码）。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122" name="Picture 2" descr="http://cm.wanggangs.cn/content/uploadfile/201601/4a4714525766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6892192" cy="4824535"/>
          </a:xfrm>
          <a:prstGeom prst="rect">
            <a:avLst/>
          </a:prstGeom>
          <a:noFill/>
        </p:spPr>
      </p:pic>
      <p:grpSp>
        <p:nvGrpSpPr>
          <p:cNvPr id="6" name="组合 5"/>
          <p:cNvGrpSpPr/>
          <p:nvPr/>
        </p:nvGrpSpPr>
        <p:grpSpPr>
          <a:xfrm>
            <a:off x="5724128" y="72008"/>
            <a:ext cx="2833734" cy="541767"/>
            <a:chOff x="5465482" y="72008"/>
            <a:chExt cx="2833734" cy="541767"/>
          </a:xfrm>
        </p:grpSpPr>
        <p:sp>
          <p:nvSpPr>
            <p:cNvPr id="7" name="TextBox 6"/>
            <p:cNvSpPr txBox="1"/>
            <p:nvPr/>
          </p:nvSpPr>
          <p:spPr>
            <a:xfrm>
              <a:off x="6355000" y="167499"/>
              <a:ext cx="194421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FFFF00"/>
                  </a:solidFill>
                  <a:latin typeface="+mj-ea"/>
                  <a:ea typeface="+mj-ea"/>
                </a:rPr>
                <a:t>王 刚</a:t>
              </a:r>
              <a:endParaRPr lang="en-US" altLang="zh-CN" sz="1200" b="1" dirty="0" smtClean="0">
                <a:solidFill>
                  <a:srgbClr val="FFFF00"/>
                </a:solidFill>
                <a:latin typeface="+mj-ea"/>
                <a:ea typeface="+mj-ea"/>
              </a:endParaRPr>
            </a:p>
            <a:p>
              <a:r>
                <a:rPr lang="en-US" altLang="zh-CN" sz="1100" b="1" dirty="0" smtClean="0">
                  <a:solidFill>
                    <a:srgbClr val="FFFF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cm.wanggangs.cn</a:t>
              </a:r>
              <a:endParaRPr lang="zh-CN" altLang="en-US" sz="1100" b="1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pic>
          <p:nvPicPr>
            <p:cNvPr id="8" name="Picture 2" descr="C:\Documents and Settings\WGCMCC\桌面\phon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65482" y="72008"/>
              <a:ext cx="906718" cy="5083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504" y="125760"/>
            <a:ext cx="8424936" cy="494928"/>
          </a:xfrm>
          <a:prstGeom prst="rect">
            <a:avLst/>
          </a:prstGeom>
        </p:spPr>
        <p:txBody>
          <a:bodyPr rtlCol="0"/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sym typeface="Arial" pitchFamily="34" charset="0"/>
              </a:rPr>
              <a:t>路由器的设置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323528" y="908720"/>
            <a:ext cx="8496944" cy="35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3C7BFF"/>
              </a:buClr>
              <a:buFont typeface="Wingdings" pitchFamily="2" charset="2"/>
              <a:buChar char="l"/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上网方式选择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“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宽带拨号上网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”，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或者是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“</a:t>
            </a:r>
            <a:r>
              <a:rPr lang="en-US" altLang="zh-CN" b="1" dirty="0" err="1" smtClean="0">
                <a:latin typeface="黑体" pitchFamily="2" charset="-122"/>
                <a:ea typeface="黑体" pitchFamily="2" charset="-122"/>
              </a:rPr>
              <a:t>PPPoE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”，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并输入宽带账号、密码。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39940" name="Picture 4" descr="http://cm.wanggangs.cn/content/uploadfile/201601/fb5c14525766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748" y="1556792"/>
            <a:ext cx="7303668" cy="5112568"/>
          </a:xfrm>
          <a:prstGeom prst="rect">
            <a:avLst/>
          </a:prstGeom>
          <a:noFill/>
        </p:spPr>
      </p:pic>
      <p:grpSp>
        <p:nvGrpSpPr>
          <p:cNvPr id="6" name="组合 5"/>
          <p:cNvGrpSpPr/>
          <p:nvPr/>
        </p:nvGrpSpPr>
        <p:grpSpPr>
          <a:xfrm>
            <a:off x="5724128" y="72008"/>
            <a:ext cx="2833734" cy="541767"/>
            <a:chOff x="5465482" y="72008"/>
            <a:chExt cx="2833734" cy="541767"/>
          </a:xfrm>
        </p:grpSpPr>
        <p:sp>
          <p:nvSpPr>
            <p:cNvPr id="7" name="TextBox 6"/>
            <p:cNvSpPr txBox="1"/>
            <p:nvPr/>
          </p:nvSpPr>
          <p:spPr>
            <a:xfrm>
              <a:off x="6355000" y="167499"/>
              <a:ext cx="194421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FFFF00"/>
                  </a:solidFill>
                  <a:latin typeface="+mj-ea"/>
                  <a:ea typeface="+mj-ea"/>
                </a:rPr>
                <a:t>王 刚</a:t>
              </a:r>
              <a:endParaRPr lang="en-US" altLang="zh-CN" sz="1200" b="1" dirty="0" smtClean="0">
                <a:solidFill>
                  <a:srgbClr val="FFFF00"/>
                </a:solidFill>
                <a:latin typeface="+mj-ea"/>
                <a:ea typeface="+mj-ea"/>
              </a:endParaRPr>
            </a:p>
            <a:p>
              <a:r>
                <a:rPr lang="en-US" altLang="zh-CN" sz="1100" b="1" dirty="0" smtClean="0">
                  <a:solidFill>
                    <a:srgbClr val="FFFF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cm.wanggangs.cn</a:t>
              </a:r>
              <a:endParaRPr lang="zh-CN" altLang="en-US" sz="1100" b="1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pic>
          <p:nvPicPr>
            <p:cNvPr id="8" name="Picture 2" descr="C:\Documents and Settings\WGCMCC\桌面\phon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65482" y="72008"/>
              <a:ext cx="906718" cy="5083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4706</TotalTime>
  <Words>1923</Words>
  <Application>Microsoft Office PowerPoint</Application>
  <PresentationFormat>全屏显示(4:3)</PresentationFormat>
  <Paragraphs>227</Paragraphs>
  <Slides>37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3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任良川</dc:creator>
  <cp:lastModifiedBy>CMCC</cp:lastModifiedBy>
  <cp:revision>563</cp:revision>
  <dcterms:created xsi:type="dcterms:W3CDTF">2013-11-22T10:39:44Z</dcterms:created>
  <dcterms:modified xsi:type="dcterms:W3CDTF">2016-12-22T01:46:57Z</dcterms:modified>
</cp:coreProperties>
</file>